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2">
  <p:sldMasterIdLst>
    <p:sldMasterId id="2147483776" r:id="rId4"/>
  </p:sldMasterIdLst>
  <p:notesMasterIdLst>
    <p:notesMasterId r:id="rId25"/>
  </p:notesMasterIdLst>
  <p:handoutMasterIdLst>
    <p:handoutMasterId r:id="rId26"/>
  </p:handoutMasterIdLst>
  <p:sldIdLst>
    <p:sldId id="15916" r:id="rId5"/>
    <p:sldId id="2134805611" r:id="rId6"/>
    <p:sldId id="15976" r:id="rId7"/>
    <p:sldId id="451" r:id="rId8"/>
    <p:sldId id="453" r:id="rId9"/>
    <p:sldId id="15982" r:id="rId10"/>
    <p:sldId id="2134805603" r:id="rId11"/>
    <p:sldId id="267" r:id="rId12"/>
    <p:sldId id="2134805615" r:id="rId13"/>
    <p:sldId id="2134805623" r:id="rId14"/>
    <p:sldId id="2134805624" r:id="rId15"/>
    <p:sldId id="15894" r:id="rId16"/>
    <p:sldId id="2134805622" r:id="rId17"/>
    <p:sldId id="15920" r:id="rId18"/>
    <p:sldId id="15912" r:id="rId19"/>
    <p:sldId id="15985" r:id="rId20"/>
    <p:sldId id="2134805625" r:id="rId21"/>
    <p:sldId id="15913" r:id="rId22"/>
    <p:sldId id="2134805626" r:id="rId23"/>
    <p:sldId id="15915" r:id="rId24"/>
  </p:sldIdLst>
  <p:sldSz cx="12192000" cy="6858000"/>
  <p:notesSz cx="6858000" cy="914400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Yuriy Melnikov" initials="YM" lastIdx="1" clrIdx="6">
    <p:extLst>
      <p:ext uri="{19B8F6BF-5375-455C-9EA6-DF929625EA0E}">
        <p15:presenceInfo xmlns:p15="http://schemas.microsoft.com/office/powerpoint/2012/main" userId="S-1-5-21-700425122-896430954-1296840347-22424" providerId="AD"/>
      </p:ext>
    </p:extLst>
  </p:cmAuthor>
  <p:cmAuthor id="1" name="Grushevenko Ekaterina" initials="GE" lastIdx="4" clrIdx="0">
    <p:extLst>
      <p:ext uri="{19B8F6BF-5375-455C-9EA6-DF929625EA0E}">
        <p15:presenceInfo xmlns:p15="http://schemas.microsoft.com/office/powerpoint/2012/main" userId="57d5f895f2907618" providerId="Windows Live"/>
      </p:ext>
    </p:extLst>
  </p:cmAuthor>
  <p:cmAuthor id="2" name="Irina Gayda" initials="IG" lastIdx="11" clrIdx="1">
    <p:extLst>
      <p:ext uri="{19B8F6BF-5375-455C-9EA6-DF929625EA0E}">
        <p15:presenceInfo xmlns:p15="http://schemas.microsoft.com/office/powerpoint/2012/main" userId="S::igayda@skolkovo.ru::cd32dd6b-2301-4d74-b95b-e05808e9f007" providerId="AD"/>
      </p:ext>
    </p:extLst>
  </p:cmAuthor>
  <p:cmAuthor id="3" name="Anastasia Perdereau" initials="AP" lastIdx="1" clrIdx="2">
    <p:extLst>
      <p:ext uri="{19B8F6BF-5375-455C-9EA6-DF929625EA0E}">
        <p15:presenceInfo xmlns:p15="http://schemas.microsoft.com/office/powerpoint/2012/main" userId="S::agolomolzina@skolkovo.ru::9ccebd1d-ca3b-4c8e-9c01-d798bac726ee" providerId="AD"/>
      </p:ext>
    </p:extLst>
  </p:cmAuthor>
  <p:cmAuthor id="4" name="Anastasia Perdereau" initials="AP [2]" lastIdx="9" clrIdx="3">
    <p:extLst>
      <p:ext uri="{19B8F6BF-5375-455C-9EA6-DF929625EA0E}">
        <p15:presenceInfo xmlns:p15="http://schemas.microsoft.com/office/powerpoint/2012/main" userId="S-1-5-21-700425122-896430954-1296840347-14059" providerId="AD"/>
      </p:ext>
    </p:extLst>
  </p:cmAuthor>
  <p:cmAuthor id="5" name="Tatiana Mitrova" initials="TM" lastIdx="5" clrIdx="4">
    <p:extLst>
      <p:ext uri="{19B8F6BF-5375-455C-9EA6-DF929625EA0E}">
        <p15:presenceInfo xmlns:p15="http://schemas.microsoft.com/office/powerpoint/2012/main" userId="S::tmitrova@skolkovo.ru::d8b66ae4-12d8-4916-ab3c-1f57905b7c0a" providerId="AD"/>
      </p:ext>
    </p:extLst>
  </p:cmAuthor>
  <p:cmAuthor id="6" name="Ekaterina Grushevenko" initials="EG" lastIdx="7" clrIdx="5">
    <p:extLst>
      <p:ext uri="{19B8F6BF-5375-455C-9EA6-DF929625EA0E}">
        <p15:presenceInfo xmlns:p15="http://schemas.microsoft.com/office/powerpoint/2012/main" userId="S::egrushevenko@skolkovo.ru::186873c9-46a6-452b-b208-4773c6ba85f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7C3C"/>
    <a:srgbClr val="5AB258"/>
    <a:srgbClr val="FFFFFF"/>
    <a:srgbClr val="FF9900"/>
    <a:srgbClr val="344757"/>
    <a:srgbClr val="1362AA"/>
    <a:srgbClr val="67A7DE"/>
    <a:srgbClr val="98A6B6"/>
    <a:srgbClr val="5E7285"/>
    <a:srgbClr val="162D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50" autoAdjust="0"/>
    <p:restoredTop sz="95256" autoAdjust="0"/>
  </p:normalViewPr>
  <p:slideViewPr>
    <p:cSldViewPr snapToGrid="0" snapToObjects="1">
      <p:cViewPr varScale="1">
        <p:scale>
          <a:sx n="117" d="100"/>
          <a:sy n="117" d="100"/>
        </p:scale>
        <p:origin x="330" y="96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D240E79-DE96-804C-AC2F-B4F8DE5906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350F80-AC0D-EC4C-8BD8-F23920CB78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6298A2-3A9D-EE48-8ACE-5E2C3827541D}" type="datetimeFigureOut">
              <a:rPr lang="en-RU" smtClean="0"/>
              <a:t>07/17/2021</a:t>
            </a:fld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AA7CAC-D058-334B-9AFD-F2B622A2E5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354B6A-B923-A343-A19B-59D2FB2B320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01731-0282-4F46-9E6C-DA7213262FDD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7789050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6ECFF4-062D-D645-8DBC-F8E5F4D104BB}" type="datetimeFigureOut">
              <a:rPr lang="en-RU" smtClean="0"/>
              <a:t>07/17/2021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BEE8A-AC57-9A48-8B8C-96811CE4C6ED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068109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BEE8A-AC57-9A48-8B8C-96811CE4C6ED}" type="slidenum">
              <a:rPr lang="en-RU" smtClean="0"/>
              <a:t>4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013502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20F31-5501-A64E-8058-5C026F2ED2D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176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1BD29-D49C-4380-8216-B737FEBF2C2A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160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		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BEE8A-AC57-9A48-8B8C-96811CE4C6ED}" type="slidenum">
              <a:rPr lang="en-RU" smtClean="0"/>
              <a:t>10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3242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BEE8A-AC57-9A48-8B8C-96811CE4C6ED}" type="slidenum">
              <a:rPr lang="en-RU" smtClean="0"/>
              <a:t>18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735416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BEE8A-AC57-9A48-8B8C-96811CE4C6ED}" type="slidenum">
              <a:rPr lang="en-RU" smtClean="0"/>
              <a:t>20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177162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9">
            <a:extLst>
              <a:ext uri="{FF2B5EF4-FFF2-40B4-BE49-F238E27FC236}">
                <a16:creationId xmlns:a16="http://schemas.microsoft.com/office/drawing/2014/main" id="{5E393314-924D-0344-9674-1DB9FF3EE20C}"/>
              </a:ext>
            </a:extLst>
          </p:cNvPr>
          <p:cNvSpPr/>
          <p:nvPr userDrawn="1"/>
        </p:nvSpPr>
        <p:spPr>
          <a:xfrm>
            <a:off x="143691" y="4728754"/>
            <a:ext cx="12048309" cy="2129246"/>
          </a:xfrm>
          <a:prstGeom prst="triangle">
            <a:avLst>
              <a:gd name="adj" fmla="val 100000"/>
            </a:avLst>
          </a:prstGeom>
          <a:solidFill>
            <a:srgbClr val="0E1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1F174F76-79D2-704D-8B6F-8BDC2FEED24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9964" y="4569083"/>
            <a:ext cx="11047421" cy="1810501"/>
          </a:xfrm>
        </p:spPr>
        <p:txBody>
          <a:bodyPr tIns="0" bIns="0">
            <a:noAutofit/>
          </a:bodyPr>
          <a:lstStyle>
            <a:lvl1pPr>
              <a:lnSpc>
                <a:spcPts val="3980"/>
              </a:lnSpc>
              <a:defRPr sz="4400" b="1" i="0">
                <a:solidFill>
                  <a:schemeClr val="bg1"/>
                </a:solidFill>
                <a:latin typeface="Raleway" pitchFamily="2" charset="77"/>
              </a:defRPr>
            </a:lvl1pPr>
          </a:lstStyle>
          <a:p>
            <a:r>
              <a:rPr lang="ru-RU"/>
              <a:t>Заголовок </a:t>
            </a:r>
            <a:br>
              <a:rPr lang="ru-RU"/>
            </a:br>
            <a:r>
              <a:rPr lang="ru-RU"/>
              <a:t>презентации</a:t>
            </a:r>
            <a:endParaRPr lang="en-RU"/>
          </a:p>
        </p:txBody>
      </p:sp>
      <p:sp>
        <p:nvSpPr>
          <p:cNvPr id="2" name="Freeform 14">
            <a:extLst>
              <a:ext uri="{FF2B5EF4-FFF2-40B4-BE49-F238E27FC236}">
                <a16:creationId xmlns:a16="http://schemas.microsoft.com/office/drawing/2014/main" id="{7962A12B-8762-44A5-BC64-8F710602909E}"/>
              </a:ext>
            </a:extLst>
          </p:cNvPr>
          <p:cNvSpPr/>
          <p:nvPr userDrawn="1"/>
        </p:nvSpPr>
        <p:spPr>
          <a:xfrm rot="16200000" flipH="1">
            <a:off x="8615762" y="3311019"/>
            <a:ext cx="3755048" cy="3397432"/>
          </a:xfrm>
          <a:custGeom>
            <a:avLst/>
            <a:gdLst>
              <a:gd name="connsiteX0" fmla="*/ 0 w 3817489"/>
              <a:gd name="connsiteY0" fmla="*/ 3397433 h 3397433"/>
              <a:gd name="connsiteX1" fmla="*/ 3817489 w 3817489"/>
              <a:gd name="connsiteY1" fmla="*/ 3397432 h 3397433"/>
              <a:gd name="connsiteX2" fmla="*/ 3817489 w 3817489"/>
              <a:gd name="connsiteY2" fmla="*/ 0 h 3397433"/>
              <a:gd name="connsiteX3" fmla="*/ 663484 w 3817489"/>
              <a:gd name="connsiteY3" fmla="*/ 0 h 3397433"/>
              <a:gd name="connsiteX0" fmla="*/ 5 w 3817494"/>
              <a:gd name="connsiteY0" fmla="*/ 3397433 h 3397433"/>
              <a:gd name="connsiteX1" fmla="*/ 3817494 w 3817494"/>
              <a:gd name="connsiteY1" fmla="*/ 3397432 h 3397433"/>
              <a:gd name="connsiteX2" fmla="*/ 3817494 w 3817494"/>
              <a:gd name="connsiteY2" fmla="*/ 0 h 3397433"/>
              <a:gd name="connsiteX3" fmla="*/ 663489 w 3817494"/>
              <a:gd name="connsiteY3" fmla="*/ 0 h 3397433"/>
              <a:gd name="connsiteX4" fmla="*/ 5 w 3817494"/>
              <a:gd name="connsiteY4" fmla="*/ 3397433 h 3397433"/>
              <a:gd name="connsiteX0" fmla="*/ 7 w 3755050"/>
              <a:gd name="connsiteY0" fmla="*/ 3392976 h 3397432"/>
              <a:gd name="connsiteX1" fmla="*/ 3755050 w 3755050"/>
              <a:gd name="connsiteY1" fmla="*/ 3397432 h 3397432"/>
              <a:gd name="connsiteX2" fmla="*/ 3755050 w 3755050"/>
              <a:gd name="connsiteY2" fmla="*/ 0 h 3397432"/>
              <a:gd name="connsiteX3" fmla="*/ 601045 w 3755050"/>
              <a:gd name="connsiteY3" fmla="*/ 0 h 3397432"/>
              <a:gd name="connsiteX4" fmla="*/ 7 w 3755050"/>
              <a:gd name="connsiteY4" fmla="*/ 3392976 h 3397432"/>
              <a:gd name="connsiteX0" fmla="*/ 5 w 3755048"/>
              <a:gd name="connsiteY0" fmla="*/ 3392976 h 3397432"/>
              <a:gd name="connsiteX1" fmla="*/ 3755048 w 3755048"/>
              <a:gd name="connsiteY1" fmla="*/ 3397432 h 3397432"/>
              <a:gd name="connsiteX2" fmla="*/ 3755048 w 3755048"/>
              <a:gd name="connsiteY2" fmla="*/ 0 h 3397432"/>
              <a:gd name="connsiteX3" fmla="*/ 601043 w 3755048"/>
              <a:gd name="connsiteY3" fmla="*/ 0 h 3397432"/>
              <a:gd name="connsiteX4" fmla="*/ 5 w 3755048"/>
              <a:gd name="connsiteY4" fmla="*/ 3392976 h 339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5048" h="3397432">
                <a:moveTo>
                  <a:pt x="5" y="3392976"/>
                </a:moveTo>
                <a:lnTo>
                  <a:pt x="3755048" y="3397432"/>
                </a:lnTo>
                <a:lnTo>
                  <a:pt x="3755048" y="0"/>
                </a:lnTo>
                <a:lnTo>
                  <a:pt x="601043" y="0"/>
                </a:lnTo>
                <a:cubicBezTo>
                  <a:pt x="602907" y="-486"/>
                  <a:pt x="-1859" y="3393462"/>
                  <a:pt x="5" y="3392976"/>
                </a:cubicBezTo>
                <a:close/>
              </a:path>
            </a:pathLst>
          </a:custGeom>
          <a:solidFill>
            <a:srgbClr val="2476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B7FF2AAE-11F2-CA46-8130-8C88C237D3F9}"/>
              </a:ext>
            </a:extLst>
          </p:cNvPr>
          <p:cNvSpPr/>
          <p:nvPr userDrawn="1"/>
        </p:nvSpPr>
        <p:spPr>
          <a:xfrm rot="5400000" flipV="1">
            <a:off x="2483367" y="-513921"/>
            <a:ext cx="5397238" cy="9405122"/>
          </a:xfrm>
          <a:custGeom>
            <a:avLst/>
            <a:gdLst>
              <a:gd name="connsiteX0" fmla="*/ 0 w 5397238"/>
              <a:gd name="connsiteY0" fmla="*/ 9405122 h 9405122"/>
              <a:gd name="connsiteX1" fmla="*/ 5397238 w 5397238"/>
              <a:gd name="connsiteY1" fmla="*/ 9405122 h 9405122"/>
              <a:gd name="connsiteX2" fmla="*/ 5397238 w 5397238"/>
              <a:gd name="connsiteY2" fmla="*/ 0 h 9405122"/>
              <a:gd name="connsiteX3" fmla="*/ 1665095 w 5397238"/>
              <a:gd name="connsiteY3" fmla="*/ 0 h 9405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7238" h="9405122">
                <a:moveTo>
                  <a:pt x="0" y="9405122"/>
                </a:moveTo>
                <a:lnTo>
                  <a:pt x="5397238" y="9405122"/>
                </a:lnTo>
                <a:lnTo>
                  <a:pt x="5397238" y="0"/>
                </a:lnTo>
                <a:lnTo>
                  <a:pt x="1665095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2000"/>
                </a:schemeClr>
              </a:gs>
              <a:gs pos="39000">
                <a:schemeClr val="accent1">
                  <a:alpha val="13000"/>
                </a:schemeClr>
              </a:gs>
              <a:gs pos="69000">
                <a:schemeClr val="accent1">
                  <a:alpha val="69000"/>
                </a:schemeClr>
              </a:gs>
              <a:gs pos="99000">
                <a:schemeClr val="accent1">
                  <a:alpha val="59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5C3312A-51CF-354F-AA81-20C9ACE991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720" y="989297"/>
            <a:ext cx="2142627" cy="66226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2F8046-E18F-304A-94C9-5E9DB8C4CC39}"/>
              </a:ext>
            </a:extLst>
          </p:cNvPr>
          <p:cNvCxnSpPr>
            <a:cxnSpLocks/>
          </p:cNvCxnSpPr>
          <p:nvPr userDrawn="1"/>
        </p:nvCxnSpPr>
        <p:spPr>
          <a:xfrm>
            <a:off x="520069" y="4556020"/>
            <a:ext cx="11047421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60E396-B81D-9946-806B-1B35DCC5A7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700" y="3708400"/>
            <a:ext cx="11047413" cy="847725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buNone/>
              <a:defRPr lang="en-RU" sz="2400" b="1" i="0" kern="1200" dirty="0">
                <a:solidFill>
                  <a:schemeClr val="bg1"/>
                </a:solidFill>
                <a:latin typeface="Raleway Medium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ru-RU"/>
              <a:t>Заголовок </a:t>
            </a:r>
          </a:p>
          <a:p>
            <a:pPr lvl="0"/>
            <a:r>
              <a:rPr lang="ru-RU"/>
              <a:t>презентации</a:t>
            </a:r>
            <a:endParaRPr lang="en-RU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2BB97FE-ACB4-7947-9A79-678532F25420}"/>
              </a:ext>
            </a:extLst>
          </p:cNvPr>
          <p:cNvCxnSpPr>
            <a:cxnSpLocks/>
          </p:cNvCxnSpPr>
          <p:nvPr userDrawn="1"/>
        </p:nvCxnSpPr>
        <p:spPr>
          <a:xfrm>
            <a:off x="519964" y="1977446"/>
            <a:ext cx="11047421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05729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8BA4713-C3CF-8748-ABEF-8597521E2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993" y="518330"/>
            <a:ext cx="10854739" cy="1041717"/>
          </a:xfrm>
        </p:spPr>
        <p:txBody>
          <a:bodyPr>
            <a:normAutofit/>
          </a:bodyPr>
          <a:lstStyle>
            <a:lvl1pPr>
              <a:defRPr lang="en-RU" sz="3200" b="1" i="0" kern="1200" dirty="0">
                <a:solidFill>
                  <a:schemeClr val="accent1"/>
                </a:solidFill>
                <a:latin typeface="Raleway" pitchFamily="2" charset="77"/>
                <a:ea typeface="+mj-ea"/>
                <a:cs typeface="+mj-cs"/>
              </a:defRPr>
            </a:lvl1pPr>
          </a:lstStyle>
          <a:p>
            <a:r>
              <a:rPr lang="ru-RU"/>
              <a:t>Заголовок</a:t>
            </a:r>
            <a:br>
              <a:rPr lang="ru-RU"/>
            </a:br>
            <a:r>
              <a:rPr lang="ru-RU"/>
              <a:t>слайда</a:t>
            </a:r>
            <a:endParaRPr lang="en-RU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EDDBC8B-3B38-6B40-B2E5-4C7B3DA55B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14413" y="2214563"/>
            <a:ext cx="3024187" cy="1943100"/>
          </a:xfrm>
          <a:prstGeom prst="rect">
            <a:avLst/>
          </a:prstGeom>
        </p:spPr>
        <p:txBody>
          <a:bodyPr/>
          <a:lstStyle>
            <a:lvl1pPr>
              <a:buNone/>
              <a:defRPr b="0" i="0">
                <a:latin typeface="Raleway" pitchFamily="2" charset="77"/>
              </a:defRPr>
            </a:lvl1pPr>
          </a:lstStyle>
          <a:p>
            <a:r>
              <a:rPr lang="en-US"/>
              <a:t>Picture</a:t>
            </a:r>
            <a:endParaRPr lang="en-RU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695DDE34-0B29-BD40-8E65-F803AC635DC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57713" y="2214563"/>
            <a:ext cx="3024187" cy="1943100"/>
          </a:xfrm>
          <a:prstGeom prst="rect">
            <a:avLst/>
          </a:prstGeom>
        </p:spPr>
        <p:txBody>
          <a:bodyPr/>
          <a:lstStyle>
            <a:lvl1pPr>
              <a:buNone/>
              <a:defRPr b="0" i="0">
                <a:latin typeface="Raleway" pitchFamily="2" charset="77"/>
              </a:defRPr>
            </a:lvl1pPr>
          </a:lstStyle>
          <a:p>
            <a:r>
              <a:rPr lang="en-US"/>
              <a:t>Picture</a:t>
            </a:r>
            <a:endParaRPr lang="en-RU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07DE0664-5D26-3048-8FFA-4E40206B1B5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15301" y="2214563"/>
            <a:ext cx="3024187" cy="1943100"/>
          </a:xfrm>
          <a:prstGeom prst="rect">
            <a:avLst/>
          </a:prstGeom>
        </p:spPr>
        <p:txBody>
          <a:bodyPr/>
          <a:lstStyle>
            <a:lvl1pPr>
              <a:buNone/>
              <a:defRPr b="0" i="0">
                <a:latin typeface="Raleway" pitchFamily="2" charset="77"/>
              </a:defRPr>
            </a:lvl1pPr>
          </a:lstStyle>
          <a:p>
            <a:r>
              <a:rPr lang="en-US"/>
              <a:t>Picture</a:t>
            </a:r>
            <a:endParaRPr lang="en-RU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40CF5C1-DC08-C447-9CFF-ED79D9112E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6490" y="4388538"/>
            <a:ext cx="3024187" cy="1050925"/>
          </a:xfrm>
          <a:prstGeom prst="rect">
            <a:avLst/>
          </a:prstGeom>
        </p:spPr>
        <p:txBody>
          <a:bodyPr lIns="0"/>
          <a:lstStyle>
            <a:lvl1pPr marL="7938" indent="-7938">
              <a:buFont typeface="STIXGeneral-Regular" pitchFamily="2" charset="2"/>
              <a:buChar char="⏤"/>
              <a:tabLst/>
              <a:defRPr sz="1400" b="0" i="0">
                <a:latin typeface="Raleway" pitchFamily="2" charset="77"/>
              </a:defRPr>
            </a:lvl1pPr>
          </a:lstStyle>
          <a:p>
            <a:pPr lvl="0"/>
            <a:r>
              <a:rPr lang="en-GB"/>
              <a:t> </a:t>
            </a:r>
            <a:r>
              <a:rPr lang="ru-RU"/>
              <a:t>Текст 1</a:t>
            </a:r>
            <a:endParaRPr lang="en-GB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88341765-AEB0-424D-9C35-3FE480A0EB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7712" y="4384538"/>
            <a:ext cx="3024187" cy="1050925"/>
          </a:xfrm>
          <a:prstGeom prst="rect">
            <a:avLst/>
          </a:prstGeom>
        </p:spPr>
        <p:txBody>
          <a:bodyPr lIns="0"/>
          <a:lstStyle>
            <a:lvl1pPr marL="7938" indent="-7938">
              <a:buFont typeface="STIXGeneral-Regular" pitchFamily="2" charset="2"/>
              <a:buChar char="⏤"/>
              <a:tabLst/>
              <a:defRPr sz="1400" b="0" i="0">
                <a:latin typeface="Raleway" pitchFamily="2" charset="77"/>
              </a:defRPr>
            </a:lvl1pPr>
          </a:lstStyle>
          <a:p>
            <a:pPr lvl="0"/>
            <a:r>
              <a:rPr lang="en-GB"/>
              <a:t> </a:t>
            </a:r>
            <a:r>
              <a:rPr lang="ru-RU"/>
              <a:t>Текст 2 </a:t>
            </a:r>
            <a:endParaRPr lang="en-GB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B8ED627E-1D0A-C04B-A9F5-533EF6A21B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15301" y="4388538"/>
            <a:ext cx="3024187" cy="1050925"/>
          </a:xfrm>
          <a:prstGeom prst="rect">
            <a:avLst/>
          </a:prstGeom>
        </p:spPr>
        <p:txBody>
          <a:bodyPr lIns="0"/>
          <a:lstStyle>
            <a:lvl1pPr marL="7938" indent="-7938">
              <a:buFont typeface="STIXGeneral-Regular" pitchFamily="2" charset="2"/>
              <a:buChar char="⏤"/>
              <a:tabLst/>
              <a:defRPr sz="1400" b="0" i="0">
                <a:latin typeface="Raleway" pitchFamily="2" charset="77"/>
              </a:defRPr>
            </a:lvl1pPr>
          </a:lstStyle>
          <a:p>
            <a:pPr lvl="0"/>
            <a:r>
              <a:rPr lang="ru-RU"/>
              <a:t>Текст 3</a:t>
            </a:r>
            <a:endParaRPr lang="en-GB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A360FB1-25D1-624B-ADF8-48470F362C99}"/>
              </a:ext>
            </a:extLst>
          </p:cNvPr>
          <p:cNvCxnSpPr>
            <a:cxnSpLocks/>
          </p:cNvCxnSpPr>
          <p:nvPr userDrawn="1"/>
        </p:nvCxnSpPr>
        <p:spPr>
          <a:xfrm>
            <a:off x="502257" y="6356350"/>
            <a:ext cx="253223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9B5D64-C42B-9A4E-A3DC-04D249A9D89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marL="4763" indent="-4763">
              <a:lnSpc>
                <a:spcPct val="90000"/>
              </a:lnSpc>
            </a:pPr>
            <a:r>
              <a:rPr lang="ru-RU"/>
              <a:t>Название презентации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FD1C9B-F75C-9D45-A410-926E6E5559E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86B9C5C9-860D-A248-8A59-A976BD8EEA31}" type="slidenum">
              <a:rPr lang="en-RU" smtClean="0"/>
              <a:pPr/>
              <a:t>‹#›</a:t>
            </a:fld>
            <a:endParaRPr lang="en-RU" sz="1200" b="1" i="0" kern="1200">
              <a:solidFill>
                <a:schemeClr val="tx1"/>
              </a:solidFill>
              <a:latin typeface="Raleway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052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C4A512D1-1BF0-BA4D-815C-20891FA51384}"/>
              </a:ext>
            </a:extLst>
          </p:cNvPr>
          <p:cNvSpPr/>
          <p:nvPr userDrawn="1"/>
        </p:nvSpPr>
        <p:spPr>
          <a:xfrm rot="16200000" flipV="1">
            <a:off x="8353155" y="3025445"/>
            <a:ext cx="2125652" cy="5575786"/>
          </a:xfrm>
          <a:custGeom>
            <a:avLst/>
            <a:gdLst>
              <a:gd name="connsiteX0" fmla="*/ 2125652 w 2125652"/>
              <a:gd name="connsiteY0" fmla="*/ 0 h 5575786"/>
              <a:gd name="connsiteX1" fmla="*/ 0 w 2125652"/>
              <a:gd name="connsiteY1" fmla="*/ 0 h 5575786"/>
              <a:gd name="connsiteX2" fmla="*/ 0 w 2125652"/>
              <a:gd name="connsiteY2" fmla="*/ 5575786 h 5575786"/>
              <a:gd name="connsiteX3" fmla="*/ 1129161 w 2125652"/>
              <a:gd name="connsiteY3" fmla="*/ 5575786 h 557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5652" h="5575786">
                <a:moveTo>
                  <a:pt x="2125652" y="0"/>
                </a:moveTo>
                <a:lnTo>
                  <a:pt x="0" y="0"/>
                </a:lnTo>
                <a:lnTo>
                  <a:pt x="0" y="5575786"/>
                </a:lnTo>
                <a:lnTo>
                  <a:pt x="1129161" y="55757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3EFDA2-5871-A54F-A908-A39892C2C7D7}"/>
              </a:ext>
            </a:extLst>
          </p:cNvPr>
          <p:cNvCxnSpPr/>
          <p:nvPr userDrawn="1"/>
        </p:nvCxnSpPr>
        <p:spPr>
          <a:xfrm>
            <a:off x="505609" y="1968649"/>
            <a:ext cx="5590391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EE03114-F0CC-EF44-B9DE-AED021E29EC3}"/>
              </a:ext>
            </a:extLst>
          </p:cNvPr>
          <p:cNvCxnSpPr/>
          <p:nvPr userDrawn="1"/>
        </p:nvCxnSpPr>
        <p:spPr>
          <a:xfrm>
            <a:off x="505609" y="4561242"/>
            <a:ext cx="5590391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F1784CA0-AF7F-1440-8270-6E6B825648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5710" y="3763757"/>
            <a:ext cx="3651250" cy="785699"/>
          </a:xfrm>
          <a:prstGeom prst="rect">
            <a:avLst/>
          </a:prstGeom>
        </p:spPr>
        <p:txBody>
          <a:bodyPr>
            <a:normAutofit/>
          </a:bodyPr>
          <a:lstStyle>
            <a:lvl1pPr marL="11113" indent="-11113">
              <a:spcBef>
                <a:spcPts val="0"/>
              </a:spcBef>
              <a:buNone/>
              <a:tabLst/>
              <a:defRPr lang="en-RU" sz="2400" b="1" i="0" kern="1200" dirty="0">
                <a:solidFill>
                  <a:schemeClr val="accent1"/>
                </a:solidFill>
                <a:latin typeface="Raleway Medium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ru-RU"/>
              <a:t>Заголовок </a:t>
            </a:r>
            <a:endParaRPr lang="en-US"/>
          </a:p>
          <a:p>
            <a:pPr lvl="0"/>
            <a:r>
              <a:rPr lang="ru-RU"/>
              <a:t>презентации </a:t>
            </a:r>
            <a:endParaRPr lang="en-RU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7891C24-1C95-DF47-BEF2-EDA9E6507A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5710" y="4750513"/>
            <a:ext cx="4281544" cy="1327553"/>
          </a:xfrm>
          <a:prstGeom prst="rect">
            <a:avLst/>
          </a:prstGeom>
        </p:spPr>
        <p:txBody>
          <a:bodyPr>
            <a:noAutofit/>
          </a:bodyPr>
          <a:lstStyle>
            <a:lvl1pPr marL="11113" indent="-11113">
              <a:spcBef>
                <a:spcPts val="0"/>
              </a:spcBef>
              <a:buNone/>
              <a:tabLst/>
              <a:defRPr lang="en-RU" sz="4400" b="1" i="0" kern="1200" dirty="0">
                <a:solidFill>
                  <a:schemeClr val="accent1"/>
                </a:solidFill>
                <a:latin typeface="Raleway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ru-RU"/>
              <a:t>Заголовок презентации </a:t>
            </a:r>
            <a:endParaRPr lang="en-R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FC31B4-CF0F-BC47-B778-DD4CE26FA36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B9C5C9-860D-A248-8A59-A976BD8EEA31}" type="slidenum">
              <a:rPr lang="en-RU" smtClean="0"/>
              <a:pPr/>
              <a:t>‹#›</a:t>
            </a:fld>
            <a:endParaRPr lang="en-RU" sz="1200" b="1" i="0" kern="1200">
              <a:solidFill>
                <a:schemeClr val="tx1"/>
              </a:solidFill>
              <a:latin typeface="Raleway" pitchFamily="2" charset="77"/>
              <a:ea typeface="+mn-ea"/>
              <a:cs typeface="+mn-cs"/>
            </a:endParaRP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8A5E3FBE-3B2F-1847-82B3-0E4A0337DB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4136" y="989297"/>
            <a:ext cx="2142627" cy="662267"/>
          </a:xfrm>
          <a:prstGeom prst="rect">
            <a:avLst/>
          </a:prstGeom>
        </p:spPr>
      </p:pic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0C638884-DA48-4A04-B52C-51BD006B8E5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33707" y="0"/>
            <a:ext cx="5569436" cy="5827713"/>
          </a:xfrm>
          <a:custGeom>
            <a:avLst/>
            <a:gdLst>
              <a:gd name="connsiteX0" fmla="*/ 0 w 5567362"/>
              <a:gd name="connsiteY0" fmla="*/ 0 h 5827713"/>
              <a:gd name="connsiteX1" fmla="*/ 5567362 w 5567362"/>
              <a:gd name="connsiteY1" fmla="*/ 0 h 5827713"/>
              <a:gd name="connsiteX2" fmla="*/ 5567362 w 5567362"/>
              <a:gd name="connsiteY2" fmla="*/ 5827713 h 5827713"/>
              <a:gd name="connsiteX3" fmla="*/ 0 w 5567362"/>
              <a:gd name="connsiteY3" fmla="*/ 5827713 h 5827713"/>
              <a:gd name="connsiteX4" fmla="*/ 0 w 5567362"/>
              <a:gd name="connsiteY4" fmla="*/ 0 h 5827713"/>
              <a:gd name="connsiteX0" fmla="*/ 0 w 5567362"/>
              <a:gd name="connsiteY0" fmla="*/ 0 h 5827713"/>
              <a:gd name="connsiteX1" fmla="*/ 5567362 w 5567362"/>
              <a:gd name="connsiteY1" fmla="*/ 0 h 5827713"/>
              <a:gd name="connsiteX2" fmla="*/ 5567362 w 5567362"/>
              <a:gd name="connsiteY2" fmla="*/ 2887744 h 5827713"/>
              <a:gd name="connsiteX3" fmla="*/ 0 w 5567362"/>
              <a:gd name="connsiteY3" fmla="*/ 5827713 h 5827713"/>
              <a:gd name="connsiteX4" fmla="*/ 0 w 5567362"/>
              <a:gd name="connsiteY4" fmla="*/ 0 h 5827713"/>
              <a:gd name="connsiteX0" fmla="*/ 0 w 5567362"/>
              <a:gd name="connsiteY0" fmla="*/ 0 h 5827713"/>
              <a:gd name="connsiteX1" fmla="*/ 5567362 w 5567362"/>
              <a:gd name="connsiteY1" fmla="*/ 0 h 5827713"/>
              <a:gd name="connsiteX2" fmla="*/ 5555788 w 5567362"/>
              <a:gd name="connsiteY2" fmla="*/ 4855440 h 5827713"/>
              <a:gd name="connsiteX3" fmla="*/ 0 w 5567362"/>
              <a:gd name="connsiteY3" fmla="*/ 5827713 h 5827713"/>
              <a:gd name="connsiteX4" fmla="*/ 0 w 5567362"/>
              <a:gd name="connsiteY4" fmla="*/ 0 h 5827713"/>
              <a:gd name="connsiteX0" fmla="*/ 0 w 5567362"/>
              <a:gd name="connsiteY0" fmla="*/ 0 h 5827713"/>
              <a:gd name="connsiteX1" fmla="*/ 5567362 w 5567362"/>
              <a:gd name="connsiteY1" fmla="*/ 0 h 5827713"/>
              <a:gd name="connsiteX2" fmla="*/ 5555788 w 5567362"/>
              <a:gd name="connsiteY2" fmla="*/ 4841792 h 5827713"/>
              <a:gd name="connsiteX3" fmla="*/ 0 w 5567362"/>
              <a:gd name="connsiteY3" fmla="*/ 5827713 h 5827713"/>
              <a:gd name="connsiteX4" fmla="*/ 0 w 5567362"/>
              <a:gd name="connsiteY4" fmla="*/ 0 h 5827713"/>
              <a:gd name="connsiteX0" fmla="*/ 0 w 5569435"/>
              <a:gd name="connsiteY0" fmla="*/ 0 h 5827713"/>
              <a:gd name="connsiteX1" fmla="*/ 5567362 w 5569435"/>
              <a:gd name="connsiteY1" fmla="*/ 0 h 5827713"/>
              <a:gd name="connsiteX2" fmla="*/ 5569435 w 5569435"/>
              <a:gd name="connsiteY2" fmla="*/ 4807673 h 5827713"/>
              <a:gd name="connsiteX3" fmla="*/ 0 w 5569435"/>
              <a:gd name="connsiteY3" fmla="*/ 5827713 h 5827713"/>
              <a:gd name="connsiteX4" fmla="*/ 0 w 5569435"/>
              <a:gd name="connsiteY4" fmla="*/ 0 h 5827713"/>
              <a:gd name="connsiteX0" fmla="*/ 0 w 5569435"/>
              <a:gd name="connsiteY0" fmla="*/ 0 h 5827713"/>
              <a:gd name="connsiteX1" fmla="*/ 5567362 w 5569435"/>
              <a:gd name="connsiteY1" fmla="*/ 0 h 5827713"/>
              <a:gd name="connsiteX2" fmla="*/ 5569435 w 5569435"/>
              <a:gd name="connsiteY2" fmla="*/ 4807673 h 5827713"/>
              <a:gd name="connsiteX3" fmla="*/ 0 w 5569435"/>
              <a:gd name="connsiteY3" fmla="*/ 5827713 h 5827713"/>
              <a:gd name="connsiteX4" fmla="*/ 0 w 5569435"/>
              <a:gd name="connsiteY4" fmla="*/ 0 h 5827713"/>
              <a:gd name="connsiteX0" fmla="*/ 0 w 5567362"/>
              <a:gd name="connsiteY0" fmla="*/ 0 h 5827713"/>
              <a:gd name="connsiteX1" fmla="*/ 5567362 w 5567362"/>
              <a:gd name="connsiteY1" fmla="*/ 0 h 5827713"/>
              <a:gd name="connsiteX2" fmla="*/ 5555788 w 5567362"/>
              <a:gd name="connsiteY2" fmla="*/ 4848616 h 5827713"/>
              <a:gd name="connsiteX3" fmla="*/ 0 w 5567362"/>
              <a:gd name="connsiteY3" fmla="*/ 5827713 h 5827713"/>
              <a:gd name="connsiteX4" fmla="*/ 0 w 5567362"/>
              <a:gd name="connsiteY4" fmla="*/ 0 h 5827713"/>
              <a:gd name="connsiteX0" fmla="*/ 0 w 5569436"/>
              <a:gd name="connsiteY0" fmla="*/ 0 h 5827713"/>
              <a:gd name="connsiteX1" fmla="*/ 5567362 w 5569436"/>
              <a:gd name="connsiteY1" fmla="*/ 0 h 5827713"/>
              <a:gd name="connsiteX2" fmla="*/ 5569436 w 5569436"/>
              <a:gd name="connsiteY2" fmla="*/ 4848616 h 5827713"/>
              <a:gd name="connsiteX3" fmla="*/ 0 w 5569436"/>
              <a:gd name="connsiteY3" fmla="*/ 5827713 h 5827713"/>
              <a:gd name="connsiteX4" fmla="*/ 0 w 5569436"/>
              <a:gd name="connsiteY4" fmla="*/ 0 h 58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69436" h="5827713">
                <a:moveTo>
                  <a:pt x="0" y="0"/>
                </a:moveTo>
                <a:lnTo>
                  <a:pt x="5567362" y="0"/>
                </a:lnTo>
                <a:cubicBezTo>
                  <a:pt x="5568053" y="1616205"/>
                  <a:pt x="5568745" y="3232411"/>
                  <a:pt x="5569436" y="4848616"/>
                </a:cubicBezTo>
                <a:lnTo>
                  <a:pt x="0" y="5827713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7164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4FDE8-5BC0-2540-AC0C-F11FAFBF3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974" y="495293"/>
            <a:ext cx="10824154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233DD-EAB6-4D4B-A1B9-3ABA37F16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974" y="1916113"/>
            <a:ext cx="10824154" cy="4351338"/>
          </a:xfrm>
        </p:spPr>
        <p:txBody>
          <a:bodyPr/>
          <a:lstStyle>
            <a:lvl1pPr marL="0" indent="0">
              <a:defRPr sz="2400"/>
            </a:lvl1pPr>
            <a:lvl2pPr marL="0" indent="0">
              <a:defRPr/>
            </a:lvl2pPr>
            <a:lvl3pPr marL="0" indent="0">
              <a:defRPr/>
            </a:lvl3pPr>
            <a:lvl4pPr marL="0" indent="0">
              <a:defRPr b="1"/>
            </a:lvl4pPr>
            <a:lvl5pPr marL="0" indent="0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A8C19-C2ED-4ED1-8238-10C071C24F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072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C7D9D8-11C4-604E-9D44-EA8050C50BD9}"/>
              </a:ext>
            </a:extLst>
          </p:cNvPr>
          <p:cNvCxnSpPr/>
          <p:nvPr/>
        </p:nvCxnSpPr>
        <p:spPr>
          <a:xfrm>
            <a:off x="442913" y="6241143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8525796-FCB2-AB4C-A2F5-B6A52E2CD2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785938"/>
            <a:ext cx="2928937" cy="443198"/>
          </a:xfrm>
        </p:spPr>
        <p:txBody>
          <a:bodyPr>
            <a:spAutoFit/>
          </a:bodyPr>
          <a:lstStyle>
            <a:lvl1pPr marL="0" indent="0">
              <a:buFontTx/>
              <a:buNone/>
              <a:defRPr b="0" i="0">
                <a:latin typeface="Raleway" panose="020B0503030101060003" pitchFamily="34" charset="77"/>
              </a:defRPr>
            </a:lvl1pPr>
            <a:lvl2pPr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Lead</a:t>
            </a:r>
            <a:endParaRPr lang="en-GB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53E5A37C-1F6E-4746-8EB8-03394C4E49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71899" y="1785938"/>
            <a:ext cx="3169227" cy="3914775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Raleway" panose="020B0503030101060003" pitchFamily="34" charset="77"/>
              </a:defRPr>
            </a:lvl1pPr>
            <a:lvl2pPr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2CF8AF-36EA-874C-9882-EE14FB215BDF}"/>
              </a:ext>
            </a:extLst>
          </p:cNvPr>
          <p:cNvSpPr txBox="1"/>
          <p:nvPr/>
        </p:nvSpPr>
        <p:spPr>
          <a:xfrm>
            <a:off x="5600700" y="210026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RU" sz="32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DDE489-DFDC-AA44-8B8D-55C660E85C0B}"/>
              </a:ext>
            </a:extLst>
          </p:cNvPr>
          <p:cNvSpPr/>
          <p:nvPr/>
        </p:nvSpPr>
        <p:spPr>
          <a:xfrm>
            <a:off x="442913" y="0"/>
            <a:ext cx="5600240" cy="179016"/>
          </a:xfrm>
          <a:prstGeom prst="rect">
            <a:avLst/>
          </a:prstGeom>
          <a:solidFill>
            <a:srgbClr val="455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98D28B-0413-8B40-8E46-E5534D9FB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365125"/>
            <a:ext cx="10515600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BBF90-B5ED-4D48-9AC5-09C24886BB6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b="1">
                <a:solidFill>
                  <a:srgbClr val="455FED"/>
                </a:solidFill>
              </a:rPr>
              <a:t>Modul | Name</a:t>
            </a:r>
            <a:endParaRPr lang="en-RU" b="1" dirty="0">
              <a:solidFill>
                <a:schemeClr val="tx1"/>
              </a:solidFill>
            </a:endParaRP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023C539A-E5F6-B34D-BDFB-4511C95C97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41175" y="1785938"/>
            <a:ext cx="3169227" cy="391477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0" i="0">
                <a:latin typeface="Raleway" panose="020B0503030101060003" pitchFamily="34" charset="77"/>
              </a:defRPr>
            </a:lvl1pPr>
            <a:lvl2pPr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dirty="0"/>
              <a:t>Body text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629C19D-1F01-2A41-B3BE-D2F6A61EFF6B}"/>
              </a:ext>
            </a:extLst>
          </p:cNvPr>
          <p:cNvCxnSpPr/>
          <p:nvPr userDrawn="1"/>
        </p:nvCxnSpPr>
        <p:spPr>
          <a:xfrm>
            <a:off x="442913" y="6241143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69EA4C7-3FD8-444E-A0D2-B9571C2FF496}"/>
              </a:ext>
            </a:extLst>
          </p:cNvPr>
          <p:cNvSpPr txBox="1"/>
          <p:nvPr userDrawn="1"/>
        </p:nvSpPr>
        <p:spPr>
          <a:xfrm>
            <a:off x="5600700" y="210026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RU" sz="32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4965B1-D073-B745-B48F-3EC993382288}"/>
              </a:ext>
            </a:extLst>
          </p:cNvPr>
          <p:cNvSpPr/>
          <p:nvPr userDrawn="1"/>
        </p:nvSpPr>
        <p:spPr>
          <a:xfrm>
            <a:off x="442913" y="0"/>
            <a:ext cx="5600240" cy="179016"/>
          </a:xfrm>
          <a:prstGeom prst="rect">
            <a:avLst/>
          </a:prstGeom>
          <a:solidFill>
            <a:srgbClr val="455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888319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5127389A-C3DF-3347-BE4D-69D534F0B9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D99FC200-8318-B648-A0D5-0D72DB4D6533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42913" y="1276212"/>
            <a:ext cx="11306173" cy="320177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9pPr>
          </a:lstStyle>
          <a:p>
            <a:r>
              <a:rPr lang="en-US"/>
              <a:t>[Optional slide subtitle]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 hasCustomPrompt="1"/>
          </p:nvPr>
        </p:nvSpPr>
        <p:spPr>
          <a:xfrm>
            <a:off x="438912" y="1733550"/>
            <a:ext cx="9543288" cy="44843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GB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CBF34F6-C56F-A645-B612-033F76243BD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9" name="Footnotes">
            <a:extLst>
              <a:ext uri="{FF2B5EF4-FFF2-40B4-BE49-F238E27FC236}">
                <a16:creationId xmlns:a16="http://schemas.microsoft.com/office/drawing/2014/main" id="{FEB2C45C-E16E-4E28-BA4C-90354A51C2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32304" y="6355077"/>
            <a:ext cx="7315200" cy="274322"/>
          </a:xfrm>
        </p:spPr>
        <p:txBody>
          <a:bodyPr anchor="b" anchorCtr="0">
            <a:noAutofit/>
          </a:bodyPr>
          <a:lstStyle>
            <a:lvl1pPr marL="0" indent="0">
              <a:spcAft>
                <a:spcPts val="0"/>
              </a:spcAft>
              <a:buFontTx/>
              <a:buNone/>
              <a:defRPr sz="750"/>
            </a:lvl1pPr>
            <a:lvl2pPr marL="0" indent="0">
              <a:spcAft>
                <a:spcPts val="0"/>
              </a:spcAft>
              <a:buFontTx/>
              <a:buNone/>
              <a:defRPr sz="750"/>
            </a:lvl2pPr>
            <a:lvl3pPr marL="0" indent="0">
              <a:spcAft>
                <a:spcPts val="0"/>
              </a:spcAft>
              <a:buFontTx/>
              <a:buNone/>
              <a:defRPr sz="750"/>
            </a:lvl3pPr>
            <a:lvl4pPr marL="0" indent="0">
              <a:spcAft>
                <a:spcPts val="0"/>
              </a:spcAft>
              <a:buFontTx/>
              <a:buNone/>
              <a:defRPr sz="750"/>
            </a:lvl4pPr>
            <a:lvl5pPr marL="0" indent="0">
              <a:spcAft>
                <a:spcPts val="0"/>
              </a:spcAft>
              <a:buFontTx/>
              <a:buNone/>
              <a:defRPr sz="750"/>
            </a:lvl5pPr>
            <a:lvl6pPr marL="0" indent="0">
              <a:spcAft>
                <a:spcPts val="0"/>
              </a:spcAft>
              <a:buFontTx/>
              <a:buNone/>
              <a:defRPr sz="750"/>
            </a:lvl6pPr>
            <a:lvl7pPr marL="0" indent="0">
              <a:spcAft>
                <a:spcPts val="0"/>
              </a:spcAft>
              <a:buFontTx/>
              <a:buNone/>
              <a:defRPr sz="750"/>
            </a:lvl7pPr>
            <a:lvl8pPr marL="0" indent="0">
              <a:spcAft>
                <a:spcPts val="0"/>
              </a:spcAft>
              <a:buFontTx/>
              <a:buNone/>
              <a:defRPr sz="750"/>
            </a:lvl8pPr>
            <a:lvl9pPr marL="0" indent="0">
              <a:spcAft>
                <a:spcPts val="0"/>
              </a:spcAft>
              <a:buFontTx/>
              <a:buNone/>
              <a:defRPr sz="750"/>
            </a:lvl9pPr>
          </a:lstStyle>
          <a:p>
            <a:pPr lvl="0"/>
            <a:r>
              <a:rPr lang="en-US"/>
              <a:t>[Optional footnotes/references]</a:t>
            </a:r>
          </a:p>
        </p:txBody>
      </p:sp>
      <p:sp>
        <p:nvSpPr>
          <p:cNvPr id="4" name="Date Placeholder">
            <a:extLst>
              <a:ext uri="{FF2B5EF4-FFF2-40B4-BE49-F238E27FC236}">
                <a16:creationId xmlns:a16="http://schemas.microsoft.com/office/drawing/2014/main" id="{124EBE94-9222-404D-8CB9-BB29235737B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6487925-D163-ED40-A98A-BC1B011B4BB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870704B-CE94-48CC-AF30-84932A1262A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487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28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616" y="487513"/>
            <a:ext cx="4803209" cy="119735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52058D-C72C-314B-9146-CB4A74548DE9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98A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1034540" y="2569364"/>
            <a:ext cx="3537460" cy="3309937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D5A8C19-C2ED-4ED1-8238-10C071C24F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255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BFDD507-04F4-F44C-80CA-B5858E27E421}"/>
              </a:ext>
            </a:extLst>
          </p:cNvPr>
          <p:cNvCxnSpPr>
            <a:cxnSpLocks/>
          </p:cNvCxnSpPr>
          <p:nvPr userDrawn="1"/>
        </p:nvCxnSpPr>
        <p:spPr>
          <a:xfrm>
            <a:off x="515769" y="512763"/>
            <a:ext cx="253223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0">
            <a:extLst>
              <a:ext uri="{FF2B5EF4-FFF2-40B4-BE49-F238E27FC236}">
                <a16:creationId xmlns:a16="http://schemas.microsoft.com/office/drawing/2014/main" id="{CCD7CD2A-1A3F-494A-9816-4B2414DB05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850" y="520679"/>
            <a:ext cx="10874375" cy="1008041"/>
          </a:xfrm>
        </p:spPr>
        <p:txBody>
          <a:bodyPr anchor="ctr">
            <a:normAutofit/>
          </a:bodyPr>
          <a:lstStyle>
            <a:lvl1pPr>
              <a:defRPr lang="en-RU" sz="3200" b="1" i="0" kern="1200" dirty="0">
                <a:solidFill>
                  <a:schemeClr val="accent1"/>
                </a:solidFill>
                <a:latin typeface="Raleway" pitchFamily="2" charset="77"/>
                <a:ea typeface="+mj-ea"/>
                <a:cs typeface="+mj-cs"/>
              </a:defRPr>
            </a:lvl1pPr>
          </a:lstStyle>
          <a:p>
            <a:r>
              <a:rPr lang="ru-RU"/>
              <a:t>Заголовок </a:t>
            </a:r>
            <a:r>
              <a:rPr lang="en-US"/>
              <a:t/>
            </a:r>
            <a:br>
              <a:rPr lang="en-US"/>
            </a:br>
            <a:r>
              <a:rPr lang="ru-RU"/>
              <a:t>слайда</a:t>
            </a:r>
            <a:endParaRPr lang="en-R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EA526-21A1-904D-829D-BE686E5823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8213" y="1930401"/>
            <a:ext cx="4691062" cy="3813175"/>
          </a:xfrm>
          <a:prstGeom prst="rect">
            <a:avLst/>
          </a:prstGeom>
        </p:spPr>
        <p:txBody>
          <a:bodyPr>
            <a:normAutofit/>
          </a:bodyPr>
          <a:lstStyle>
            <a:lvl1pPr marL="15875" indent="-15875">
              <a:buNone/>
              <a:tabLst/>
              <a:defRPr sz="2400" b="0" i="0">
                <a:latin typeface="Raleway" pitchFamily="2" charset="77"/>
              </a:defRPr>
            </a:lvl1pPr>
          </a:lstStyle>
          <a:p>
            <a:pPr lvl="0"/>
            <a:r>
              <a:rPr lang="ru-RU"/>
              <a:t>Текст </a:t>
            </a:r>
            <a:endParaRPr lang="en-RU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E529F58-7B6D-E04F-A16A-D212F1DF83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10288" y="1930401"/>
            <a:ext cx="2647950" cy="3813175"/>
          </a:xfrm>
          <a:prstGeom prst="rect">
            <a:avLst/>
          </a:prstGeom>
        </p:spPr>
        <p:txBody>
          <a:bodyPr/>
          <a:lstStyle>
            <a:lvl1pPr marL="15875" indent="-15875">
              <a:buNone/>
              <a:tabLst/>
              <a:defRPr lang="en-GB" sz="1800" b="0" i="0" kern="1200" smtClean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1pPr>
            <a:lvl2pPr>
              <a:defRPr lang="en-GB" sz="2400" kern="1200" smtClean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2pPr>
            <a:lvl3pPr>
              <a:defRPr lang="en-GB" sz="2400" kern="1200" smtClean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3pPr>
            <a:lvl4pPr>
              <a:defRPr lang="en-GB" sz="2400" kern="1200" smtClean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4pPr>
            <a:lvl5pPr>
              <a:defRPr lang="en-RU" sz="2400" kern="120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Текст 2 </a:t>
            </a:r>
            <a:endParaRPr lang="en-RU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5AC38DF-3D5A-8543-914B-5E87521F6B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9712" y="1941513"/>
            <a:ext cx="2643188" cy="3787775"/>
          </a:xfrm>
          <a:prstGeom prst="rect">
            <a:avLst/>
          </a:prstGeom>
        </p:spPr>
        <p:txBody>
          <a:bodyPr/>
          <a:lstStyle>
            <a:lvl1pPr marL="15875" indent="-15875">
              <a:buNone/>
              <a:tabLst/>
              <a:defRPr lang="en-RU" sz="1800" b="0" i="0" kern="1200" dirty="0" smtClean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/>
              <a:t>Текст 3 </a:t>
            </a:r>
            <a:endParaRPr lang="en-RU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9168242-9F17-B849-B23D-5597D37F28A8}"/>
              </a:ext>
            </a:extLst>
          </p:cNvPr>
          <p:cNvCxnSpPr>
            <a:cxnSpLocks/>
          </p:cNvCxnSpPr>
          <p:nvPr userDrawn="1"/>
        </p:nvCxnSpPr>
        <p:spPr>
          <a:xfrm>
            <a:off x="502257" y="6356350"/>
            <a:ext cx="253223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BE1A3-6270-8F49-9EDF-AA105AA426C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4763" indent="-4763">
              <a:lnSpc>
                <a:spcPct val="90000"/>
              </a:lnSpc>
            </a:pPr>
            <a:r>
              <a:rPr lang="ru-RU"/>
              <a:t>Название презентации </a:t>
            </a:r>
          </a:p>
        </p:txBody>
      </p:sp>
      <p:sp>
        <p:nvSpPr>
          <p:cNvPr id="15" name="Slide Number Placeholder 10">
            <a:extLst>
              <a:ext uri="{FF2B5EF4-FFF2-40B4-BE49-F238E27FC236}">
                <a16:creationId xmlns:a16="http://schemas.microsoft.com/office/drawing/2014/main" id="{E4FB16F2-51A2-E740-A115-77E5BE1657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799" y="6398700"/>
            <a:ext cx="4646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RU" sz="1200" b="1" i="0" kern="1200" smtClean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1pPr>
          </a:lstStyle>
          <a:p>
            <a:fld id="{86B9C5C9-860D-A248-8A59-A976BD8EEA31}" type="slidenum">
              <a:rPr lang="en-RU" smtClean="0"/>
              <a:pPr/>
              <a:t>‹#›</a:t>
            </a:fld>
            <a:endParaRPr lang="en-RU" sz="1200" b="1" i="0" kern="1200">
              <a:solidFill>
                <a:schemeClr val="tx1"/>
              </a:solidFill>
              <a:latin typeface="Raleway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4519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BFDD507-04F4-F44C-80CA-B5858E27E421}"/>
              </a:ext>
            </a:extLst>
          </p:cNvPr>
          <p:cNvCxnSpPr>
            <a:cxnSpLocks/>
          </p:cNvCxnSpPr>
          <p:nvPr userDrawn="1"/>
        </p:nvCxnSpPr>
        <p:spPr>
          <a:xfrm>
            <a:off x="515769" y="512763"/>
            <a:ext cx="253223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0">
            <a:extLst>
              <a:ext uri="{FF2B5EF4-FFF2-40B4-BE49-F238E27FC236}">
                <a16:creationId xmlns:a16="http://schemas.microsoft.com/office/drawing/2014/main" id="{CCD7CD2A-1A3F-494A-9816-4B2414DB05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143" y="520700"/>
            <a:ext cx="10874375" cy="1008041"/>
          </a:xfrm>
        </p:spPr>
        <p:txBody>
          <a:bodyPr lIns="90000" anchor="ctr">
            <a:normAutofit/>
          </a:bodyPr>
          <a:lstStyle>
            <a:lvl1pPr>
              <a:defRPr lang="en-RU" sz="3200" b="1" i="0" kern="1200" dirty="0">
                <a:solidFill>
                  <a:schemeClr val="accent1"/>
                </a:solidFill>
                <a:latin typeface="Raleway" pitchFamily="2" charset="77"/>
                <a:ea typeface="+mj-ea"/>
                <a:cs typeface="+mj-cs"/>
              </a:defRPr>
            </a:lvl1pPr>
          </a:lstStyle>
          <a:p>
            <a:r>
              <a:rPr lang="ru-RU"/>
              <a:t>Заголовок </a:t>
            </a:r>
            <a:br>
              <a:rPr lang="ru-RU"/>
            </a:br>
            <a:r>
              <a:rPr lang="ru-RU"/>
              <a:t>слайда</a:t>
            </a:r>
            <a:endParaRPr lang="en-R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EA526-21A1-904D-829D-BE686E5823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8213" y="1930401"/>
            <a:ext cx="4691062" cy="3813175"/>
          </a:xfrm>
          <a:prstGeom prst="rect">
            <a:avLst/>
          </a:prstGeom>
        </p:spPr>
        <p:txBody>
          <a:bodyPr>
            <a:normAutofit/>
          </a:bodyPr>
          <a:lstStyle>
            <a:lvl1pPr marL="15875" indent="-15875">
              <a:buNone/>
              <a:tabLst/>
              <a:defRPr sz="2000" b="0" i="0">
                <a:latin typeface="Raleway" pitchFamily="2" charset="77"/>
              </a:defRPr>
            </a:lvl1pPr>
          </a:lstStyle>
          <a:p>
            <a:pPr lvl="0"/>
            <a:r>
              <a:rPr lang="ru-RU"/>
              <a:t>Текст </a:t>
            </a:r>
            <a:endParaRPr lang="en-RU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E529F58-7B6D-E04F-A16A-D212F1DF83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10288" y="1930401"/>
            <a:ext cx="2647950" cy="3813175"/>
          </a:xfrm>
          <a:prstGeom prst="rect">
            <a:avLst/>
          </a:prstGeom>
        </p:spPr>
        <p:txBody>
          <a:bodyPr/>
          <a:lstStyle>
            <a:lvl1pPr marL="15875" marR="0" indent="-31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Monaco" pitchFamily="2" charset="77"/>
              <a:buChar char="⎼"/>
              <a:tabLst/>
              <a:defRPr lang="en-GB" sz="1400" b="0" i="0" kern="1200" smtClean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1pPr>
            <a:lvl2pPr>
              <a:defRPr lang="en-GB" sz="2400" kern="1200" smtClean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2pPr>
            <a:lvl3pPr>
              <a:defRPr lang="en-GB" sz="2400" kern="1200" smtClean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3pPr>
            <a:lvl4pPr>
              <a:defRPr lang="en-GB" sz="2400" kern="1200" smtClean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4pPr>
            <a:lvl5pPr>
              <a:defRPr lang="en-RU" sz="2400" kern="120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Текст 2: 1</a:t>
            </a:r>
          </a:p>
          <a:p>
            <a:pPr lvl="0"/>
            <a:r>
              <a:rPr lang="ru-RU"/>
              <a:t>Текст 2: 2</a:t>
            </a:r>
            <a:endParaRPr lang="en-US"/>
          </a:p>
          <a:p>
            <a:pPr lvl="0"/>
            <a:endParaRPr lang="en-RU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9168242-9F17-B849-B23D-5597D37F28A8}"/>
              </a:ext>
            </a:extLst>
          </p:cNvPr>
          <p:cNvCxnSpPr>
            <a:cxnSpLocks/>
          </p:cNvCxnSpPr>
          <p:nvPr userDrawn="1"/>
        </p:nvCxnSpPr>
        <p:spPr>
          <a:xfrm>
            <a:off x="502257" y="6356350"/>
            <a:ext cx="253223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31D8355-593A-A942-8F6A-A190A8A580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36856" y="1930401"/>
            <a:ext cx="2647950" cy="3813175"/>
          </a:xfrm>
          <a:prstGeom prst="rect">
            <a:avLst/>
          </a:prstGeom>
        </p:spPr>
        <p:txBody>
          <a:bodyPr/>
          <a:lstStyle>
            <a:lvl1pPr marL="15875" marR="0" indent="-31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Monaco" pitchFamily="2" charset="77"/>
              <a:buChar char="⎼"/>
              <a:tabLst/>
              <a:defRPr lang="en-GB" sz="1400" b="0" i="0" kern="1200" smtClean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1pPr>
            <a:lvl2pPr>
              <a:defRPr lang="en-GB" sz="2400" kern="1200" smtClean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2pPr>
            <a:lvl3pPr>
              <a:defRPr lang="en-GB" sz="2400" kern="1200" smtClean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3pPr>
            <a:lvl4pPr>
              <a:defRPr lang="en-GB" sz="2400" kern="1200" smtClean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4pPr>
            <a:lvl5pPr>
              <a:defRPr lang="en-RU" sz="2400" kern="120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Текст 3: 1</a:t>
            </a:r>
          </a:p>
          <a:p>
            <a:pPr lvl="0"/>
            <a:r>
              <a:rPr lang="ru-RU"/>
              <a:t>Текст 3: 2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F502CF-F0EB-164B-A44D-701B331C466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marL="4763" indent="-4763">
              <a:lnSpc>
                <a:spcPct val="90000"/>
              </a:lnSpc>
            </a:pPr>
            <a:r>
              <a:rPr lang="ru-RU"/>
              <a:t>Название презентации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CED20B-DF0B-064F-BFAE-E519E6C2E9D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6B9C5C9-860D-A248-8A59-A976BD8EEA31}" type="slidenum">
              <a:rPr lang="en-RU" smtClean="0"/>
              <a:pPr/>
              <a:t>‹#›</a:t>
            </a:fld>
            <a:endParaRPr lang="en-RU" sz="1200" b="1" i="0" kern="1200">
              <a:solidFill>
                <a:schemeClr val="tx1"/>
              </a:solidFill>
              <a:latin typeface="Raleway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9805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90C4205C-A423-7449-BF3C-E685AD6E817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buNone/>
              <a:defRPr b="0" i="0">
                <a:latin typeface="Raleway" pitchFamily="2" charset="77"/>
              </a:defRPr>
            </a:lvl1pPr>
          </a:lstStyle>
          <a:p>
            <a:r>
              <a:rPr lang="en-RU"/>
              <a:t>Picture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F53F74-19EA-D844-819B-837EAEE5EA2B}"/>
              </a:ext>
            </a:extLst>
          </p:cNvPr>
          <p:cNvCxnSpPr>
            <a:cxnSpLocks/>
          </p:cNvCxnSpPr>
          <p:nvPr userDrawn="1"/>
        </p:nvCxnSpPr>
        <p:spPr>
          <a:xfrm>
            <a:off x="515769" y="512763"/>
            <a:ext cx="253223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7A2BD88-CA12-EF45-8C16-DCFBC12AE942}"/>
              </a:ext>
            </a:extLst>
          </p:cNvPr>
          <p:cNvCxnSpPr>
            <a:cxnSpLocks/>
          </p:cNvCxnSpPr>
          <p:nvPr userDrawn="1"/>
        </p:nvCxnSpPr>
        <p:spPr>
          <a:xfrm>
            <a:off x="502257" y="6356350"/>
            <a:ext cx="253223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FC3821F4-AEC9-2E4B-9A7C-7E174121F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1333" y="1659467"/>
            <a:ext cx="4673600" cy="4419600"/>
          </a:xfrm>
          <a:prstGeom prst="rect">
            <a:avLst/>
          </a:prstGeom>
        </p:spPr>
        <p:txBody>
          <a:bodyPr/>
          <a:lstStyle>
            <a:lvl1pPr marL="15875" indent="-15875">
              <a:buNone/>
              <a:tabLst/>
              <a:defRPr sz="2400" b="1" i="0">
                <a:solidFill>
                  <a:schemeClr val="accent1"/>
                </a:solidFill>
                <a:latin typeface="Raleway" pitchFamily="2" charset="77"/>
              </a:defRPr>
            </a:lvl1pPr>
            <a:lvl2pPr>
              <a:defRPr b="1" i="0">
                <a:latin typeface="Raleway" pitchFamily="2" charset="77"/>
              </a:defRPr>
            </a:lvl2pPr>
            <a:lvl3pPr>
              <a:defRPr b="1" i="0">
                <a:latin typeface="Raleway" pitchFamily="2" charset="77"/>
              </a:defRPr>
            </a:lvl3pPr>
            <a:lvl4pPr>
              <a:defRPr b="1" i="0">
                <a:latin typeface="Raleway" pitchFamily="2" charset="77"/>
              </a:defRPr>
            </a:lvl4pPr>
            <a:lvl5pPr>
              <a:defRPr b="1" i="0">
                <a:latin typeface="Raleway" pitchFamily="2" charset="77"/>
              </a:defRPr>
            </a:lvl5pPr>
          </a:lstStyle>
          <a:p>
            <a:pPr lvl="0"/>
            <a:r>
              <a:rPr lang="ru-RU"/>
              <a:t>Текст</a:t>
            </a:r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E9F676-C12B-264C-92B2-D896127CBA5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4763" indent="-4763">
              <a:lnSpc>
                <a:spcPct val="90000"/>
              </a:lnSpc>
            </a:pPr>
            <a:r>
              <a:rPr lang="ru-RU"/>
              <a:t>Название презентации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E6563CE-CE71-9E4D-B45B-229687CF9CF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B9C5C9-860D-A248-8A59-A976BD8EEA31}" type="slidenum">
              <a:rPr lang="en-RU" smtClean="0"/>
              <a:pPr/>
              <a:t>‹#›</a:t>
            </a:fld>
            <a:endParaRPr lang="en-RU" sz="1200" b="1" i="0" kern="1200">
              <a:solidFill>
                <a:schemeClr val="tx1"/>
              </a:solidFill>
              <a:latin typeface="Raleway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60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661E942-C682-844F-98C9-C5865F3A1935}"/>
              </a:ext>
            </a:extLst>
          </p:cNvPr>
          <p:cNvSpPr/>
          <p:nvPr userDrawn="1"/>
        </p:nvSpPr>
        <p:spPr>
          <a:xfrm>
            <a:off x="-14288" y="-14288"/>
            <a:ext cx="6096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BEBA21CD-9944-CF46-9747-2C8D6EEECEE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04971" y="1477952"/>
            <a:ext cx="4637237" cy="1685925"/>
          </a:xfrm>
          <a:prstGeom prst="rect">
            <a:avLst/>
          </a:prstGeom>
        </p:spPr>
        <p:txBody>
          <a:bodyPr lIns="90000" tIns="46800" rIns="90000" bIns="46800"/>
          <a:lstStyle>
            <a:lvl1pPr marL="228600" marR="0" indent="1155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RU" sz="2400" b="0" i="0" kern="1200" dirty="0" smtClean="0">
                <a:solidFill>
                  <a:schemeClr val="bg1"/>
                </a:solidFill>
                <a:latin typeface="Raleway Light" pitchFamily="2" charset="77"/>
                <a:ea typeface="+mn-ea"/>
                <a:cs typeface="+mn-cs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/>
              <a:t>Текст</a:t>
            </a:r>
            <a:endParaRPr lang="en-RU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87FBD85-C3DC-B14D-94A6-C9E5069E2EB7}"/>
              </a:ext>
            </a:extLst>
          </p:cNvPr>
          <p:cNvCxnSpPr>
            <a:cxnSpLocks/>
          </p:cNvCxnSpPr>
          <p:nvPr userDrawn="1"/>
        </p:nvCxnSpPr>
        <p:spPr>
          <a:xfrm>
            <a:off x="502257" y="6356350"/>
            <a:ext cx="253223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75F6C1-59CE-3B4A-8AB8-99A3CAC04012}"/>
              </a:ext>
            </a:extLst>
          </p:cNvPr>
          <p:cNvCxnSpPr>
            <a:cxnSpLocks/>
          </p:cNvCxnSpPr>
          <p:nvPr userDrawn="1"/>
        </p:nvCxnSpPr>
        <p:spPr>
          <a:xfrm>
            <a:off x="515769" y="512763"/>
            <a:ext cx="2532231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0">
            <a:extLst>
              <a:ext uri="{FF2B5EF4-FFF2-40B4-BE49-F238E27FC236}">
                <a16:creationId xmlns:a16="http://schemas.microsoft.com/office/drawing/2014/main" id="{12EDF11C-97D5-694A-AF26-85EFD2D179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512763"/>
            <a:ext cx="5570835" cy="607206"/>
          </a:xfrm>
        </p:spPr>
        <p:txBody>
          <a:bodyPr lIns="90000" anchor="ctr">
            <a:normAutofit/>
          </a:bodyPr>
          <a:lstStyle>
            <a:lvl1pPr>
              <a:defRPr sz="3200" b="1" i="0">
                <a:solidFill>
                  <a:schemeClr val="bg1"/>
                </a:solidFill>
                <a:latin typeface="Raleway Medium" pitchFamily="2" charset="77"/>
              </a:defRPr>
            </a:lvl1pPr>
          </a:lstStyle>
          <a:p>
            <a:r>
              <a:rPr lang="ru-RU"/>
              <a:t>Заголовок слайда</a:t>
            </a:r>
            <a:endParaRPr lang="en-RU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2ACBBD1-6E39-8C4F-A4BD-5D658225A4F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13116" y="2136336"/>
            <a:ext cx="4637237" cy="1273117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RU" sz="2000" b="0" i="0" kern="1200" dirty="0">
                <a:solidFill>
                  <a:schemeClr val="tx1"/>
                </a:solidFill>
                <a:latin typeface="Raleway Light" pitchFamily="2" charset="77"/>
                <a:ea typeface="+mn-ea"/>
                <a:cs typeface="+mn-cs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/>
              <a:t>Текст 1 </a:t>
            </a:r>
            <a:endParaRPr lang="en-RU"/>
          </a:p>
          <a:p>
            <a:pPr lvl="0"/>
            <a:endParaRPr lang="en-RU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47B814B5-6195-E144-A30E-1DF2312A59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12257" y="530086"/>
            <a:ext cx="4637237" cy="1584425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RU" sz="11500" b="1" i="0" kern="1200" dirty="0" smtClean="0">
                <a:solidFill>
                  <a:schemeClr val="accent1"/>
                </a:solidFill>
                <a:latin typeface="Raleway" pitchFamily="2" charset="77"/>
                <a:ea typeface="+mn-ea"/>
                <a:cs typeface="+mn-cs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RU"/>
              <a:t>721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721A79C-AF18-0141-95A4-CAD6E6DD918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14818" y="5027338"/>
            <a:ext cx="4637237" cy="1273117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RU" sz="2000" b="0" i="0" kern="1200" dirty="0">
                <a:solidFill>
                  <a:schemeClr val="tx1"/>
                </a:solidFill>
                <a:latin typeface="Raleway Light" pitchFamily="2" charset="77"/>
                <a:ea typeface="+mn-ea"/>
                <a:cs typeface="+mn-cs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/>
              <a:t>Текст 2 </a:t>
            </a:r>
            <a:endParaRPr lang="en-RU"/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B0E8727A-95B1-1246-8490-F8DEA6EA117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15527" y="3428122"/>
            <a:ext cx="4637237" cy="158442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RU" sz="11500" b="1" i="0" kern="1200" dirty="0" smtClean="0">
                <a:solidFill>
                  <a:schemeClr val="accent1"/>
                </a:solidFill>
                <a:latin typeface="Raleway" pitchFamily="2" charset="77"/>
                <a:ea typeface="+mn-ea"/>
                <a:cs typeface="+mn-cs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RU"/>
              <a:t>432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740EA-D173-2243-B2CF-D88324319FFF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 marL="4763" indent="-4763">
              <a:lnSpc>
                <a:spcPct val="90000"/>
              </a:lnSpc>
            </a:pPr>
            <a:r>
              <a:rPr lang="ru-RU"/>
              <a:t>Название презентации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97626-F7D3-E049-B99F-C6F6422FEE1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86B9C5C9-860D-A248-8A59-A976BD8EEA31}" type="slidenum">
              <a:rPr lang="en-RU" smtClean="0"/>
              <a:pPr/>
              <a:t>‹#›</a:t>
            </a:fld>
            <a:endParaRPr lang="en-RU" sz="1200" b="1" i="0" kern="1200">
              <a:solidFill>
                <a:schemeClr val="tx1"/>
              </a:solidFill>
              <a:latin typeface="Raleway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6458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9A9DF43-5743-1143-A50E-85C8E2BE55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977" y="607588"/>
            <a:ext cx="7989888" cy="2874963"/>
          </a:xfrm>
          <a:prstGeom prst="rect">
            <a:avLst/>
          </a:prstGeom>
        </p:spPr>
        <p:txBody>
          <a:bodyPr lIns="90000"/>
          <a:lstStyle>
            <a:lvl1pPr marL="15875" indent="-15875">
              <a:buNone/>
              <a:tabLst/>
              <a:defRPr sz="3600" b="1" i="0">
                <a:solidFill>
                  <a:schemeClr val="bg1"/>
                </a:solidFill>
                <a:latin typeface="Raleway" pitchFamily="2" charset="77"/>
              </a:defRPr>
            </a:lvl1pPr>
            <a:lvl2pPr>
              <a:defRPr b="0" i="0">
                <a:latin typeface="Raleway Medium" pitchFamily="2" charset="77"/>
              </a:defRPr>
            </a:lvl2pPr>
            <a:lvl3pPr>
              <a:defRPr b="0" i="0">
                <a:latin typeface="Raleway Medium" pitchFamily="2" charset="77"/>
              </a:defRPr>
            </a:lvl3pPr>
            <a:lvl4pPr>
              <a:defRPr b="0" i="0">
                <a:latin typeface="Raleway Medium" pitchFamily="2" charset="77"/>
              </a:defRPr>
            </a:lvl4pPr>
            <a:lvl5pPr>
              <a:defRPr b="0" i="0">
                <a:latin typeface="Raleway Medium" pitchFamily="2" charset="77"/>
              </a:defRPr>
            </a:lvl5pPr>
          </a:lstStyle>
          <a:p>
            <a:pPr lvl="0"/>
            <a:r>
              <a:rPr lang="ru-RU"/>
              <a:t>Текст </a:t>
            </a:r>
            <a:endParaRPr lang="en-RU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EF43A93-99E0-4E45-AAA3-9724AC17D39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B9C5C9-860D-A248-8A59-A976BD8EEA31}" type="slidenum">
              <a:rPr lang="en-RU" smtClean="0"/>
              <a:pPr/>
              <a:t>‹#›</a:t>
            </a:fld>
            <a:endParaRPr lang="en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875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321DEF-03AE-B843-B724-8D95072E65B6}"/>
              </a:ext>
            </a:extLst>
          </p:cNvPr>
          <p:cNvCxnSpPr>
            <a:cxnSpLocks/>
          </p:cNvCxnSpPr>
          <p:nvPr userDrawn="1"/>
        </p:nvCxnSpPr>
        <p:spPr>
          <a:xfrm>
            <a:off x="515769" y="512763"/>
            <a:ext cx="253223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F57457-BEF5-944A-85E5-E4DB58E91784}"/>
              </a:ext>
            </a:extLst>
          </p:cNvPr>
          <p:cNvCxnSpPr>
            <a:cxnSpLocks/>
          </p:cNvCxnSpPr>
          <p:nvPr userDrawn="1"/>
        </p:nvCxnSpPr>
        <p:spPr>
          <a:xfrm>
            <a:off x="502257" y="6356350"/>
            <a:ext cx="253223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0523944D-45CB-F247-8C49-990D80586D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836" y="526948"/>
            <a:ext cx="5285833" cy="1041717"/>
          </a:xfrm>
        </p:spPr>
        <p:txBody>
          <a:bodyPr lIns="90000" tIns="46800" rIns="90000" bIns="46800" anchor="t">
            <a:noAutofit/>
          </a:bodyPr>
          <a:lstStyle>
            <a:lvl1pPr>
              <a:defRPr lang="en-RU" sz="3200" b="1" i="0" kern="1200" dirty="0">
                <a:solidFill>
                  <a:schemeClr val="accent1"/>
                </a:solidFill>
                <a:latin typeface="Raleway" pitchFamily="2" charset="77"/>
                <a:ea typeface="+mj-ea"/>
                <a:cs typeface="+mj-cs"/>
              </a:defRPr>
            </a:lvl1pPr>
          </a:lstStyle>
          <a:p>
            <a:r>
              <a:rPr lang="ru-RU"/>
              <a:t>Заголовок </a:t>
            </a:r>
            <a:br>
              <a:rPr lang="ru-RU"/>
            </a:br>
            <a:r>
              <a:rPr lang="ru-RU"/>
              <a:t>слайда</a:t>
            </a:r>
            <a:endParaRPr lang="en-RU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20218A7-45E3-6D4D-B9B7-C48A132BE1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6173" y="1877851"/>
            <a:ext cx="4691062" cy="3813175"/>
          </a:xfrm>
          <a:prstGeom prst="rect">
            <a:avLst/>
          </a:prstGeom>
        </p:spPr>
        <p:txBody>
          <a:bodyPr>
            <a:normAutofit/>
          </a:bodyPr>
          <a:lstStyle>
            <a:lvl1pPr marL="15875" indent="-15875">
              <a:buNone/>
              <a:tabLst/>
              <a:defRPr sz="1400" b="0" i="0">
                <a:latin typeface="Raleway" pitchFamily="2" charset="77"/>
              </a:defRPr>
            </a:lvl1pPr>
          </a:lstStyle>
          <a:p>
            <a:pPr lvl="0"/>
            <a:r>
              <a:rPr lang="ru-RU"/>
              <a:t>Текст </a:t>
            </a:r>
            <a:endParaRPr lang="en-RU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F9A8364-AB50-F244-94BA-EDF0088A8CD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buNone/>
              <a:defRPr b="0" i="0">
                <a:latin typeface="Raleway" pitchFamily="2" charset="77"/>
              </a:defRPr>
            </a:lvl1pPr>
          </a:lstStyle>
          <a:p>
            <a:r>
              <a:rPr lang="en-RU"/>
              <a:t>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1516DD-BBD8-B84B-ADDD-B7BA83874CB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4763" indent="-4763">
              <a:lnSpc>
                <a:spcPct val="90000"/>
              </a:lnSpc>
            </a:pPr>
            <a:r>
              <a:rPr lang="ru-RU"/>
              <a:t>Название презентации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38DFA1-878E-D645-B69C-7985499A66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B9C5C9-860D-A248-8A59-A976BD8EEA31}" type="slidenum">
              <a:rPr lang="en-RU" smtClean="0"/>
              <a:pPr/>
              <a:t>‹#›</a:t>
            </a:fld>
            <a:endParaRPr lang="en-RU" sz="1200" b="1" i="0" kern="1200">
              <a:solidFill>
                <a:schemeClr val="tx1"/>
              </a:solidFill>
              <a:latin typeface="Raleway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794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07AA7-F39B-904A-BC75-FCBB383A76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772" y="504041"/>
            <a:ext cx="10869027" cy="1041717"/>
          </a:xfrm>
        </p:spPr>
        <p:txBody>
          <a:bodyPr>
            <a:noAutofit/>
          </a:bodyPr>
          <a:lstStyle>
            <a:lvl1pPr>
              <a:defRPr sz="3200" b="1" i="0">
                <a:latin typeface="Raleway" pitchFamily="2" charset="77"/>
              </a:defRPr>
            </a:lvl1pPr>
          </a:lstStyle>
          <a:p>
            <a:r>
              <a:rPr lang="ru-RU"/>
              <a:t>Заголовок </a:t>
            </a:r>
            <a:br>
              <a:rPr lang="ru-RU"/>
            </a:br>
            <a:r>
              <a:rPr lang="ru-RU"/>
              <a:t>слайда</a:t>
            </a:r>
            <a:endParaRPr lang="en-RU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4037180-581A-3C40-BE45-768724BE8A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688" y="1879491"/>
            <a:ext cx="2895966" cy="4156075"/>
          </a:xfrm>
          <a:prstGeom prst="rect">
            <a:avLst/>
          </a:prstGeom>
        </p:spPr>
        <p:txBody>
          <a:bodyPr/>
          <a:lstStyle>
            <a:lvl1pPr marL="15875" indent="-15875">
              <a:buNone/>
              <a:tabLst/>
              <a:defRPr sz="1400" b="0" i="0">
                <a:latin typeface="Raleway" pitchFamily="2" charset="77"/>
              </a:defRPr>
            </a:lvl1pPr>
          </a:lstStyle>
          <a:p>
            <a:pPr lvl="0"/>
            <a:r>
              <a:rPr lang="ru-RU"/>
              <a:t>Текст</a:t>
            </a:r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7078CD-49D2-3C4E-85CF-4A2895BB5DC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B9C5C9-860D-A248-8A59-A976BD8EEA31}" type="slidenum">
              <a:rPr lang="en-RU" smtClean="0"/>
              <a:pPr/>
              <a:t>‹#›</a:t>
            </a:fld>
            <a:endParaRPr lang="en-RU" sz="1200" b="1" i="0" kern="1200">
              <a:solidFill>
                <a:schemeClr val="tx1"/>
              </a:solidFill>
              <a:latin typeface="Raleway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133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E348D-4495-FC40-B5B0-2AB219F9B3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>
            <a:noAutofit/>
          </a:bodyPr>
          <a:lstStyle>
            <a:lvl1pPr>
              <a:defRPr lang="en-RU" sz="3200" b="1" dirty="0"/>
            </a:lvl1pPr>
          </a:lstStyle>
          <a:p>
            <a:pPr lvl="0"/>
            <a:r>
              <a:rPr lang="ru-RU"/>
              <a:t>Заголовок </a:t>
            </a:r>
            <a:br>
              <a:rPr lang="ru-RU"/>
            </a:br>
            <a:r>
              <a:rPr lang="ru-RU"/>
              <a:t>слайда</a:t>
            </a:r>
            <a:endParaRPr lang="en-RU"/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83880E8C-4021-DE41-A653-92B64AA794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84463" y="1908810"/>
            <a:ext cx="5395306" cy="4073536"/>
          </a:xfrm>
          <a:prstGeom prst="rect">
            <a:avLst/>
          </a:prstGeom>
        </p:spPr>
        <p:txBody>
          <a:bodyPr lIns="0"/>
          <a:lstStyle>
            <a:lvl1pPr marL="7938" indent="-7938">
              <a:buFont typeface="STIXGeneral-Regular" pitchFamily="2" charset="2"/>
              <a:buChar char="⏤"/>
              <a:tabLst/>
              <a:defRPr sz="2000" b="0" i="0">
                <a:latin typeface="Raleway" pitchFamily="2" charset="77"/>
              </a:defRPr>
            </a:lvl1pPr>
          </a:lstStyle>
          <a:p>
            <a:pPr lvl="0"/>
            <a:r>
              <a:rPr lang="en-GB"/>
              <a:t> </a:t>
            </a:r>
            <a:r>
              <a:rPr lang="ru-RU"/>
              <a:t>Текст</a:t>
            </a:r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11B62F6-F977-FD45-8500-0CCE1B34BC82}"/>
              </a:ext>
            </a:extLst>
          </p:cNvPr>
          <p:cNvCxnSpPr>
            <a:cxnSpLocks/>
          </p:cNvCxnSpPr>
          <p:nvPr userDrawn="1"/>
        </p:nvCxnSpPr>
        <p:spPr>
          <a:xfrm>
            <a:off x="502257" y="6356350"/>
            <a:ext cx="253223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110BCDE-A926-9848-A96F-BF086F06F04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marL="4763" indent="-4763">
              <a:lnSpc>
                <a:spcPct val="90000"/>
              </a:lnSpc>
            </a:pPr>
            <a:r>
              <a:rPr lang="ru-RU"/>
              <a:t>Название презентации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3E6A37-C3E7-4145-B3D6-6361B61759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B9C5C9-860D-A248-8A59-A976BD8EEA31}" type="slidenum">
              <a:rPr lang="en-RU" smtClean="0"/>
              <a:pPr/>
              <a:t>‹#›</a:t>
            </a:fld>
            <a:endParaRPr lang="en-RU" sz="1200" b="1" i="0" kern="1200">
              <a:solidFill>
                <a:schemeClr val="tx1"/>
              </a:solidFill>
              <a:latin typeface="Raleway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358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15C9F8-FFA0-074F-9EC8-CC5956FC1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72" y="518109"/>
            <a:ext cx="10869027" cy="1041717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/>
            <a:r>
              <a:rPr lang="ru-RU"/>
              <a:t>Заголовок </a:t>
            </a:r>
            <a:br>
              <a:rPr lang="ru-RU"/>
            </a:br>
            <a:r>
              <a:rPr lang="ru-RU"/>
              <a:t>слайда</a:t>
            </a:r>
            <a:endParaRPr lang="en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56874A-4C45-5443-9A1A-85424E3E4F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772" y="6398700"/>
            <a:ext cx="10688510" cy="365125"/>
          </a:xfrm>
          <a:prstGeom prst="rect">
            <a:avLst/>
          </a:prstGeom>
        </p:spPr>
        <p:txBody>
          <a:bodyPr lIns="0">
            <a:noAutofit/>
          </a:bodyPr>
          <a:lstStyle>
            <a:lvl1pPr algn="l">
              <a:spcBef>
                <a:spcPts val="0"/>
              </a:spcBef>
              <a:defRPr lang="en-RU" sz="1200" b="1" i="0" kern="1200" dirty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1pPr>
          </a:lstStyle>
          <a:p>
            <a:pPr marL="4763" indent="-4763">
              <a:lnSpc>
                <a:spcPct val="90000"/>
              </a:lnSpc>
            </a:pPr>
            <a:r>
              <a:rPr lang="ru-RU"/>
              <a:t>Название презентации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0462868-A707-5E4A-A122-10818F6359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799" y="6398700"/>
            <a:ext cx="4646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RU" sz="1200" b="1" i="0" kern="1200" smtClean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1pPr>
          </a:lstStyle>
          <a:p>
            <a:fld id="{86B9C5C9-860D-A248-8A59-A976BD8EEA31}" type="slidenum">
              <a:rPr lang="en-RU" smtClean="0"/>
              <a:pPr/>
              <a:t>‹#›</a:t>
            </a:fld>
            <a:endParaRPr lang="en-RU" sz="1200" b="1" i="0" kern="1200">
              <a:solidFill>
                <a:schemeClr val="tx1"/>
              </a:solidFill>
              <a:latin typeface="Raleway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178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93" r:id="rId12"/>
    <p:sldLayoutId id="2147483796" r:id="rId13"/>
    <p:sldLayoutId id="2147483797" r:id="rId14"/>
    <p:sldLayoutId id="2147483800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RU" sz="3200" b="1" i="0" kern="1200" dirty="0">
          <a:solidFill>
            <a:schemeClr val="accent1"/>
          </a:solidFill>
          <a:latin typeface="Raleway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26" Type="http://schemas.openxmlformats.org/officeDocument/2006/relationships/image" Target="../media/image48.png"/><Relationship Id="rId39" Type="http://schemas.microsoft.com/office/2007/relationships/hdphoto" Target="../media/hdphoto5.wdp"/><Relationship Id="rId3" Type="http://schemas.openxmlformats.org/officeDocument/2006/relationships/tags" Target="../tags/tag4.xml"/><Relationship Id="rId21" Type="http://schemas.openxmlformats.org/officeDocument/2006/relationships/image" Target="../media/image45.png"/><Relationship Id="rId34" Type="http://schemas.openxmlformats.org/officeDocument/2006/relationships/image" Target="../media/image54.png"/><Relationship Id="rId42" Type="http://schemas.openxmlformats.org/officeDocument/2006/relationships/image" Target="../media/image59.png"/><Relationship Id="rId47" Type="http://schemas.openxmlformats.org/officeDocument/2006/relationships/image" Target="../media/image64.png"/><Relationship Id="rId50" Type="http://schemas.openxmlformats.org/officeDocument/2006/relationships/image" Target="../media/image67.png"/><Relationship Id="rId7" Type="http://schemas.openxmlformats.org/officeDocument/2006/relationships/image" Target="../media/image42.emf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5" Type="http://schemas.openxmlformats.org/officeDocument/2006/relationships/image" Target="../media/image25.png"/><Relationship Id="rId33" Type="http://schemas.openxmlformats.org/officeDocument/2006/relationships/image" Target="../media/image53.png"/><Relationship Id="rId38" Type="http://schemas.openxmlformats.org/officeDocument/2006/relationships/image" Target="../media/image57.png"/><Relationship Id="rId46" Type="http://schemas.openxmlformats.org/officeDocument/2006/relationships/image" Target="../media/image63.png"/><Relationship Id="rId2" Type="http://schemas.openxmlformats.org/officeDocument/2006/relationships/tags" Target="../tags/tag3.xml"/><Relationship Id="rId16" Type="http://schemas.microsoft.com/office/2007/relationships/hdphoto" Target="../media/hdphoto3.wdp"/><Relationship Id="rId20" Type="http://schemas.openxmlformats.org/officeDocument/2006/relationships/image" Target="../media/image20.png"/><Relationship Id="rId29" Type="http://schemas.openxmlformats.org/officeDocument/2006/relationships/image" Target="../media/image50.png"/><Relationship Id="rId41" Type="http://schemas.microsoft.com/office/2007/relationships/hdphoto" Target="../media/hdphoto6.wdp"/><Relationship Id="rId54" Type="http://schemas.openxmlformats.org/officeDocument/2006/relationships/image" Target="../media/image70.pn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3.png"/><Relationship Id="rId24" Type="http://schemas.openxmlformats.org/officeDocument/2006/relationships/image" Target="../media/image47.png"/><Relationship Id="rId32" Type="http://schemas.openxmlformats.org/officeDocument/2006/relationships/image" Target="../media/image52.jpeg"/><Relationship Id="rId37" Type="http://schemas.microsoft.com/office/2007/relationships/hdphoto" Target="../media/hdphoto4.wdp"/><Relationship Id="rId40" Type="http://schemas.openxmlformats.org/officeDocument/2006/relationships/image" Target="../media/image58.png"/><Relationship Id="rId45" Type="http://schemas.openxmlformats.org/officeDocument/2006/relationships/image" Target="../media/image62.png"/><Relationship Id="rId53" Type="http://schemas.openxmlformats.org/officeDocument/2006/relationships/image" Target="../media/image69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44.png"/><Relationship Id="rId23" Type="http://schemas.openxmlformats.org/officeDocument/2006/relationships/image" Target="../media/image46.png"/><Relationship Id="rId28" Type="http://schemas.openxmlformats.org/officeDocument/2006/relationships/image" Target="../media/image28.png"/><Relationship Id="rId36" Type="http://schemas.openxmlformats.org/officeDocument/2006/relationships/image" Target="../media/image56.png"/><Relationship Id="rId49" Type="http://schemas.openxmlformats.org/officeDocument/2006/relationships/image" Target="../media/image66.png"/><Relationship Id="rId10" Type="http://schemas.openxmlformats.org/officeDocument/2006/relationships/image" Target="../media/image43.jpeg"/><Relationship Id="rId19" Type="http://schemas.microsoft.com/office/2007/relationships/hdphoto" Target="../media/hdphoto2.wdp"/><Relationship Id="rId31" Type="http://schemas.openxmlformats.org/officeDocument/2006/relationships/image" Target="../media/image31.png"/><Relationship Id="rId44" Type="http://schemas.openxmlformats.org/officeDocument/2006/relationships/image" Target="../media/image61.png"/><Relationship Id="rId52" Type="http://schemas.openxmlformats.org/officeDocument/2006/relationships/image" Target="../media/image68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2.png"/><Relationship Id="rId27" Type="http://schemas.openxmlformats.org/officeDocument/2006/relationships/image" Target="../media/image49.png"/><Relationship Id="rId30" Type="http://schemas.openxmlformats.org/officeDocument/2006/relationships/image" Target="../media/image51.png"/><Relationship Id="rId35" Type="http://schemas.openxmlformats.org/officeDocument/2006/relationships/image" Target="../media/image55.png"/><Relationship Id="rId43" Type="http://schemas.openxmlformats.org/officeDocument/2006/relationships/image" Target="../media/image60.png"/><Relationship Id="rId48" Type="http://schemas.openxmlformats.org/officeDocument/2006/relationships/image" Target="../media/image65.png"/><Relationship Id="rId8" Type="http://schemas.openxmlformats.org/officeDocument/2006/relationships/hyperlink" Target="https://www.slb.com/newsroom/press-release/2019/pr-2019-1219-slb-gs-sbti" TargetMode="External"/><Relationship Id="rId51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svg"/><Relationship Id="rId4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image" Target="../media/image12.jpeg"/><Relationship Id="rId21" Type="http://schemas.openxmlformats.org/officeDocument/2006/relationships/image" Target="../media/image28.png"/><Relationship Id="rId7" Type="http://schemas.openxmlformats.org/officeDocument/2006/relationships/image" Target="../media/image16.png"/><Relationship Id="rId12" Type="http://schemas.microsoft.com/office/2007/relationships/hdphoto" Target="../media/hdphoto2.wdp"/><Relationship Id="rId17" Type="http://schemas.openxmlformats.org/officeDocument/2006/relationships/image" Target="../media/image24.png"/><Relationship Id="rId25" Type="http://schemas.openxmlformats.org/officeDocument/2006/relationships/image" Target="../media/image32.jpeg"/><Relationship Id="rId2" Type="http://schemas.openxmlformats.org/officeDocument/2006/relationships/image" Target="../media/image11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24" Type="http://schemas.openxmlformats.org/officeDocument/2006/relationships/image" Target="../media/image31.png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10" Type="http://schemas.openxmlformats.org/officeDocument/2006/relationships/image" Target="../media/image18.png"/><Relationship Id="rId19" Type="http://schemas.openxmlformats.org/officeDocument/2006/relationships/image" Target="../media/image26.png"/><Relationship Id="rId4" Type="http://schemas.openxmlformats.org/officeDocument/2006/relationships/image" Target="../media/image13.png"/><Relationship Id="rId9" Type="http://schemas.microsoft.com/office/2007/relationships/hdphoto" Target="../media/hdphoto1.wdp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png"/><Relationship Id="rId30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E625E-4B20-5148-8968-373C387DD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64" y="4569083"/>
            <a:ext cx="11278336" cy="1393567"/>
          </a:xfrm>
        </p:spPr>
        <p:txBody>
          <a:bodyPr/>
          <a:lstStyle/>
          <a:p>
            <a:r>
              <a:rPr lang="ru-RU" dirty="0"/>
              <a:t>Корпоративные климатические цели и стратегии декарбонизации</a:t>
            </a:r>
            <a:endParaRPr lang="en-RU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B3DD339-FA40-407F-AE17-2AAC51BA0372}"/>
              </a:ext>
            </a:extLst>
          </p:cNvPr>
          <p:cNvSpPr txBox="1">
            <a:spLocks/>
          </p:cNvSpPr>
          <p:nvPr/>
        </p:nvSpPr>
        <p:spPr>
          <a:xfrm>
            <a:off x="1725248" y="2814473"/>
            <a:ext cx="1949227" cy="424733"/>
          </a:xfrm>
          <a:prstGeom prst="rect">
            <a:avLst/>
          </a:prstGeom>
        </p:spPr>
        <p:txBody>
          <a:bodyPr/>
          <a:lstStyle>
            <a:lvl1pPr marL="0" indent="-457177" algn="l" defTabSz="1828709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RU" sz="4800" b="1" i="0" kern="1200" dirty="0">
                <a:solidFill>
                  <a:schemeClr val="bg1"/>
                </a:solidFill>
                <a:latin typeface="Raleway Medium" pitchFamily="2" charset="77"/>
                <a:ea typeface="+mj-ea"/>
                <a:cs typeface="+mj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/>
            <a:r>
              <a:rPr lang="ru-RU" sz="2800" b="0" dirty="0">
                <a:latin typeface="Raleway Light" panose="020B0403030101060003" pitchFamily="34" charset="-52"/>
              </a:rPr>
              <a:t>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D5CB96-4322-4C9C-A3B2-0199B53342B8}"/>
              </a:ext>
            </a:extLst>
          </p:cNvPr>
          <p:cNvSpPr txBox="1"/>
          <p:nvPr/>
        </p:nvSpPr>
        <p:spPr>
          <a:xfrm>
            <a:off x="1725248" y="3216634"/>
            <a:ext cx="1514246" cy="424732"/>
          </a:xfrm>
          <a:prstGeom prst="rect">
            <a:avLst/>
          </a:prstGeom>
        </p:spPr>
        <p:txBody>
          <a:bodyPr/>
          <a:lstStyle>
            <a:defPPr>
              <a:defRPr lang="en-RU"/>
            </a:defPPr>
            <a:lvl1pPr indent="0" defTabSz="1828709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latin typeface="Raleway Light" panose="020B0403030101060003" pitchFamily="34" charset="-52"/>
                <a:ea typeface="+mj-ea"/>
                <a:cs typeface="+mj-cs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r>
              <a:rPr lang="ru-RU" sz="2500" dirty="0"/>
              <a:t>Июль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520700" y="3983421"/>
            <a:ext cx="11047413" cy="572704"/>
          </a:xfrm>
        </p:spPr>
        <p:txBody>
          <a:bodyPr/>
          <a:lstStyle/>
          <a:p>
            <a:r>
              <a:rPr lang="ru-RU" dirty="0"/>
              <a:t>Татьяна </a:t>
            </a:r>
            <a:r>
              <a:rPr lang="ru-RU" dirty="0" err="1"/>
              <a:t>Митрова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26A4AD-0DD5-4BC4-A79F-43C66B0D511D}"/>
              </a:ext>
            </a:extLst>
          </p:cNvPr>
          <p:cNvSpPr txBox="1"/>
          <p:nvPr/>
        </p:nvSpPr>
        <p:spPr>
          <a:xfrm>
            <a:off x="591127" y="2554914"/>
            <a:ext cx="122341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dirty="0">
                <a:solidFill>
                  <a:schemeClr val="bg1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672956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9938EF4D-075A-400C-A170-7772F9F47997}"/>
              </a:ext>
            </a:extLst>
          </p:cNvPr>
          <p:cNvSpPr/>
          <p:nvPr/>
        </p:nvSpPr>
        <p:spPr>
          <a:xfrm flipV="1">
            <a:off x="402841" y="2533023"/>
            <a:ext cx="654802" cy="45719"/>
          </a:xfrm>
          <a:custGeom>
            <a:avLst/>
            <a:gdLst>
              <a:gd name="connsiteX0" fmla="*/ 740535 w 740535"/>
              <a:gd name="connsiteY0" fmla="*/ 0 h 0"/>
              <a:gd name="connsiteX1" fmla="*/ 0 w 74053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40535">
                <a:moveTo>
                  <a:pt x="740535" y="0"/>
                </a:moveTo>
                <a:lnTo>
                  <a:pt x="0" y="0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456C1FA3-5400-4B85-A816-EAAF7E28AD2E}"/>
              </a:ext>
            </a:extLst>
          </p:cNvPr>
          <p:cNvSpPr/>
          <p:nvPr/>
        </p:nvSpPr>
        <p:spPr>
          <a:xfrm>
            <a:off x="2038456" y="2585180"/>
            <a:ext cx="10010661" cy="48019"/>
          </a:xfrm>
          <a:custGeom>
            <a:avLst/>
            <a:gdLst>
              <a:gd name="connsiteX0" fmla="*/ 9214834 w 9214834"/>
              <a:gd name="connsiteY0" fmla="*/ 0 h 0"/>
              <a:gd name="connsiteX1" fmla="*/ 0 w 921483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214834">
                <a:moveTo>
                  <a:pt x="9214834" y="0"/>
                </a:moveTo>
                <a:lnTo>
                  <a:pt x="0" y="0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7" name="Object 36" hidden="1">
            <a:extLst>
              <a:ext uri="{FF2B5EF4-FFF2-40B4-BE49-F238E27FC236}">
                <a16:creationId xmlns:a16="http://schemas.microsoft.com/office/drawing/2014/main" id="{29BBC418-204F-40E2-AADA-7FAB48CD3FB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Slide" r:id="rId6" imgW="592" imgH="595" progId="TCLayout.ActiveDocument.1">
                  <p:embed/>
                </p:oleObj>
              </mc:Choice>
              <mc:Fallback>
                <p:oleObj name="think-cell Slide" r:id="rId6" imgW="592" imgH="595" progId="TCLayout.ActiveDocument.1">
                  <p:embed/>
                  <p:pic>
                    <p:nvPicPr>
                      <p:cNvPr id="37" name="Object 36" hidden="1">
                        <a:extLst>
                          <a:ext uri="{FF2B5EF4-FFF2-40B4-BE49-F238E27FC236}">
                            <a16:creationId xmlns:a16="http://schemas.microsoft.com/office/drawing/2014/main" id="{29BBC418-204F-40E2-AADA-7FAB48CD3F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4475" name="Rectangle 444474" hidden="1">
            <a:extLst>
              <a:ext uri="{FF2B5EF4-FFF2-40B4-BE49-F238E27FC236}">
                <a16:creationId xmlns:a16="http://schemas.microsoft.com/office/drawing/2014/main" id="{50A88D19-DDDD-46A8-9B81-E51AA42D6B6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FFFFFF"/>
          </a:solidFill>
          <a:ln w="6350">
            <a:solidFill>
              <a:schemeClr val="tx1"/>
            </a:solidFill>
          </a:ln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  <a:sym typeface="Georgia" panose="02040502050405020303" pitchFamily="18" charset="0"/>
            </a:endParaRPr>
          </a:p>
        </p:txBody>
      </p:sp>
      <p:sp>
        <p:nvSpPr>
          <p:cNvPr id="181" name="Номер слайда 2">
            <a:extLst>
              <a:ext uri="{FF2B5EF4-FFF2-40B4-BE49-F238E27FC236}">
                <a16:creationId xmlns:a16="http://schemas.microsoft.com/office/drawing/2014/main" id="{3E1C214A-A483-42D4-A9C9-245C51DFCA70}"/>
              </a:ext>
            </a:extLst>
          </p:cNvPr>
          <p:cNvSpPr txBox="1">
            <a:spLocks/>
          </p:cNvSpPr>
          <p:nvPr/>
        </p:nvSpPr>
        <p:spPr>
          <a:xfrm>
            <a:off x="11353799" y="6097038"/>
            <a:ext cx="4646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RU"/>
            </a:defPPr>
            <a:lvl1pPr marL="0" algn="r" defTabSz="914400" rtl="0" eaLnBrk="1" latinLnBrk="0" hangingPunct="1">
              <a:defRPr lang="en-RU" sz="1200" b="1" i="0" kern="1200" smtClean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E6B01-E144-452C-98B2-A0F6F94C21C1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</p:txBody>
      </p:sp>
      <p:sp>
        <p:nvSpPr>
          <p:cNvPr id="9" name="Text Placeholder 25"/>
          <p:cNvSpPr>
            <a:spLocks noGrp="1"/>
          </p:cNvSpPr>
          <p:nvPr>
            <p:ph type="body" sz="quarter" idx="17"/>
          </p:nvPr>
        </p:nvSpPr>
        <p:spPr>
          <a:xfrm>
            <a:off x="176954" y="6144827"/>
            <a:ext cx="5568359" cy="406862"/>
          </a:xfrm>
        </p:spPr>
        <p:txBody>
          <a:bodyPr anchor="t"/>
          <a:lstStyle/>
          <a:p>
            <a:pPr>
              <a:spcBef>
                <a:spcPts val="0"/>
              </a:spcBef>
            </a:pPr>
            <a:r>
              <a:rPr lang="en-US">
                <a:latin typeface="Raleway" panose="020B0503030101060003" pitchFamily="34" charset="-52"/>
              </a:rPr>
              <a:t>1) Announcements in 2019 and 2020</a:t>
            </a:r>
          </a:p>
          <a:p>
            <a:pPr>
              <a:spcBef>
                <a:spcPts val="0"/>
              </a:spcBef>
            </a:pPr>
            <a:r>
              <a:rPr lang="en-US">
                <a:latin typeface="Raleway" panose="020B0503030101060003" pitchFamily="34" charset="-52"/>
              </a:rPr>
              <a:t>2) </a:t>
            </a:r>
            <a:r>
              <a:rPr lang="en-GB">
                <a:hlinkClick r:id="rId8"/>
              </a:rPr>
              <a:t>https://www.slb.com/newsroom/press-release/2019/pr-2019-1219-slb-gs-sbti</a:t>
            </a:r>
            <a:endParaRPr lang="en-GB"/>
          </a:p>
          <a:p>
            <a:pPr>
              <a:spcBef>
                <a:spcPts val="0"/>
              </a:spcBef>
            </a:pPr>
            <a:r>
              <a:rPr lang="en-US">
                <a:latin typeface="Raleway" panose="020B0503030101060003" pitchFamily="34" charset="-52"/>
              </a:rPr>
              <a:t>Source: Strategy&amp; analysis</a:t>
            </a:r>
            <a:r>
              <a:rPr lang="en-GB"/>
              <a:t/>
            </a:r>
            <a:br>
              <a:rPr lang="en-GB"/>
            </a:br>
            <a:endParaRPr lang="en-US">
              <a:latin typeface="Raleway" panose="020B0503030101060003" pitchFamily="34" charset="-5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3E3EAD-A1C7-41C6-B915-BE625972907D}"/>
              </a:ext>
            </a:extLst>
          </p:cNvPr>
          <p:cNvSpPr txBox="1"/>
          <p:nvPr/>
        </p:nvSpPr>
        <p:spPr>
          <a:xfrm>
            <a:off x="267239" y="5131524"/>
            <a:ext cx="1052778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-52"/>
                <a:cs typeface="Arial" pitchFamily="34" charset="0"/>
              </a:rPr>
              <a:t>Net zero</a:t>
            </a:r>
          </a:p>
          <a:p>
            <a:pPr marL="0" marR="0" lvl="0" indent="0" algn="l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rgbClr val="000000"/>
                </a:solidFill>
                <a:latin typeface="Raleway" panose="020B0503030101060003" pitchFamily="34" charset="-52"/>
                <a:cs typeface="Arial" pitchFamily="34" charset="0"/>
              </a:rPr>
              <a:t>commitments from consumer sector</a:t>
            </a:r>
            <a:r>
              <a:rPr kumimoji="0" lang="en-GB" sz="12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-52"/>
                <a:cs typeface="Arial" pitchFamily="34" charset="0"/>
              </a:rPr>
              <a:t>1</a:t>
            </a:r>
          </a:p>
        </p:txBody>
      </p:sp>
      <p:pic>
        <p:nvPicPr>
          <p:cNvPr id="11" name="Picture 11" descr="Savings and Information - For Your Home - Duke Energy">
            <a:extLst>
              <a:ext uri="{FF2B5EF4-FFF2-40B4-BE49-F238E27FC236}">
                <a16:creationId xmlns:a16="http://schemas.microsoft.com/office/drawing/2014/main" id="{4A3DD738-BC55-47B6-91A7-C6F484C99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17" y="5170624"/>
            <a:ext cx="590840" cy="29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5" descr="23,000 DTE Energy customers still without power after storm">
            <a:extLst>
              <a:ext uri="{FF2B5EF4-FFF2-40B4-BE49-F238E27FC236}">
                <a16:creationId xmlns:a16="http://schemas.microsoft.com/office/drawing/2014/main" id="{D2C29FCC-5D41-46E6-95E3-63280A75D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724" y="5492559"/>
            <a:ext cx="471436" cy="35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7" descr="Dominion Energy - Wikipedia">
            <a:extLst>
              <a:ext uri="{FF2B5EF4-FFF2-40B4-BE49-F238E27FC236}">
                <a16:creationId xmlns:a16="http://schemas.microsoft.com/office/drawing/2014/main" id="{65E46DF1-53A8-4A30-AD20-DF054894D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51" y="5898346"/>
            <a:ext cx="650182" cy="23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7" descr="NextEra Energy - Wikipedia">
            <a:extLst>
              <a:ext uri="{FF2B5EF4-FFF2-40B4-BE49-F238E27FC236}">
                <a16:creationId xmlns:a16="http://schemas.microsoft.com/office/drawing/2014/main" id="{AA8276C3-A2B0-409D-A6C5-AD2B0D11B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37" y="5892431"/>
            <a:ext cx="549196" cy="24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4">
            <a:extLst>
              <a:ext uri="{FF2B5EF4-FFF2-40B4-BE49-F238E27FC236}">
                <a16:creationId xmlns:a16="http://schemas.microsoft.com/office/drawing/2014/main" id="{692D887E-FF79-4173-8485-BEE924420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937" y="5234840"/>
            <a:ext cx="693998" cy="16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1">
            <a:extLst>
              <a:ext uri="{FF2B5EF4-FFF2-40B4-BE49-F238E27FC236}">
                <a16:creationId xmlns:a16="http://schemas.microsoft.com/office/drawing/2014/main" id="{1D707D3D-161F-43A1-A2B9-C731232DA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355" y="5941364"/>
            <a:ext cx="395162" cy="14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3" descr="EDF Logo Vector (.EPS) Free Download">
            <a:extLst>
              <a:ext uri="{FF2B5EF4-FFF2-40B4-BE49-F238E27FC236}">
                <a16:creationId xmlns:a16="http://schemas.microsoft.com/office/drawing/2014/main" id="{E336664F-FB6C-4D4A-A506-13F8998B9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527" b="96947" l="3627" r="95855">
                        <a14:foregroundMark x1="8808" y1="75954" x2="5181" y2="89695"/>
                        <a14:foregroundMark x1="14508" y1="75573" x2="27979" y2="74427"/>
                        <a14:foregroundMark x1="30052" y1="80916" x2="30052" y2="80916"/>
                        <a14:foregroundMark x1="29016" y1="79771" x2="29016" y2="79771"/>
                        <a14:foregroundMark x1="24352" y1="75954" x2="27979" y2="80534"/>
                        <a14:foregroundMark x1="13990" y1="85496" x2="34715" y2="87023"/>
                        <a14:foregroundMark x1="7772" y1="92366" x2="29534" y2="96183"/>
                        <a14:foregroundMark x1="41451" y1="97328" x2="54404" y2="97328"/>
                        <a14:foregroundMark x1="83420" y1="77099" x2="82902" y2="95802"/>
                        <a14:foregroundMark x1="96891" y1="75573" x2="96891" y2="75573"/>
                        <a14:foregroundMark x1="70984" y1="51145" x2="75130" y2="58015"/>
                        <a14:foregroundMark x1="39378" y1="48092" x2="22798" y2="61069"/>
                        <a14:foregroundMark x1="58549" y1="45038" x2="58031" y2="44275"/>
                        <a14:foregroundMark x1="16580" y1="53435" x2="13990" y2="53435"/>
                        <a14:foregroundMark x1="7772" y1="26336" x2="32642" y2="30534"/>
                        <a14:foregroundMark x1="47668" y1="5725" x2="49223" y2="19466"/>
                        <a14:foregroundMark x1="69948" y1="28244" x2="91192" y2="29008"/>
                        <a14:foregroundMark x1="54404" y1="3053" x2="56477" y2="1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493" y="5185107"/>
            <a:ext cx="197484" cy="26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5">
            <a:extLst>
              <a:ext uri="{FF2B5EF4-FFF2-40B4-BE49-F238E27FC236}">
                <a16:creationId xmlns:a16="http://schemas.microsoft.com/office/drawing/2014/main" id="{6AFD5371-4D8C-4272-8280-B47966EB2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547" y="5585911"/>
            <a:ext cx="572778" cy="16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9" descr="iberdrola-logo - Vigeo Eiris">
            <a:extLst>
              <a:ext uri="{FF2B5EF4-FFF2-40B4-BE49-F238E27FC236}">
                <a16:creationId xmlns:a16="http://schemas.microsoft.com/office/drawing/2014/main" id="{46B48FDE-F367-4027-974C-72571D9B3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091" b="94737" l="6055" r="94727">
                        <a14:foregroundMark x1="9766" y1="30144" x2="7031" y2="39713"/>
                        <a14:foregroundMark x1="6055" y1="59809" x2="6055" y2="66029"/>
                        <a14:foregroundMark x1="12891" y1="77512" x2="14258" y2="91388"/>
                        <a14:foregroundMark x1="18555" y1="75120" x2="17773" y2="94258"/>
                        <a14:foregroundMark x1="27930" y1="75120" x2="28320" y2="88995"/>
                        <a14:foregroundMark x1="37891" y1="76555" x2="37695" y2="91388"/>
                        <a14:foregroundMark x1="47852" y1="75120" x2="47852" y2="90909"/>
                        <a14:foregroundMark x1="59570" y1="74641" x2="58789" y2="95215"/>
                        <a14:foregroundMark x1="70508" y1="75120" x2="67188" y2="81818"/>
                        <a14:foregroundMark x1="82031" y1="76077" x2="82227" y2="91388"/>
                        <a14:foregroundMark x1="90625" y1="74163" x2="89258" y2="88995"/>
                        <a14:foregroundMark x1="93359" y1="76555" x2="94727" y2="827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350" y="5568568"/>
            <a:ext cx="493770" cy="20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48D14E5-1C23-4307-94C9-69ABD94FB45A}"/>
              </a:ext>
            </a:extLst>
          </p:cNvPr>
          <p:cNvSpPr txBox="1"/>
          <p:nvPr/>
        </p:nvSpPr>
        <p:spPr>
          <a:xfrm>
            <a:off x="5006766" y="4886926"/>
            <a:ext cx="472886" cy="153888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-52"/>
                <a:cs typeface="Arial" pitchFamily="34" charset="0"/>
              </a:rPr>
              <a:t>Utilities</a:t>
            </a: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anose="020B0503030101060003" pitchFamily="34" charset="-52"/>
              <a:cs typeface="Arial" pitchFamily="34" charset="0"/>
            </a:endParaRPr>
          </a:p>
        </p:txBody>
      </p:sp>
      <p:pic>
        <p:nvPicPr>
          <p:cNvPr id="23" name="Picture 26" descr="British Airways 48174 Vector Logo - Download Free SVG Icon ...">
            <a:extLst>
              <a:ext uri="{FF2B5EF4-FFF2-40B4-BE49-F238E27FC236}">
                <a16:creationId xmlns:a16="http://schemas.microsoft.com/office/drawing/2014/main" id="{A06D7D8D-CAD6-49CC-9BFC-882668BE4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18" b="28018"/>
          <a:stretch/>
        </p:blipFill>
        <p:spPr bwMode="auto">
          <a:xfrm>
            <a:off x="1711121" y="5175549"/>
            <a:ext cx="653261" cy="28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9" descr="Qantas vector logo - Qantas logo vector free download">
            <a:extLst>
              <a:ext uri="{FF2B5EF4-FFF2-40B4-BE49-F238E27FC236}">
                <a16:creationId xmlns:a16="http://schemas.microsoft.com/office/drawing/2014/main" id="{EDF1D498-C5DB-4DAB-8CDD-D6EB4C6D0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708" y="5827890"/>
            <a:ext cx="340706" cy="34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3" descr="Etihad Airways - Wikipedia">
            <a:extLst>
              <a:ext uri="{FF2B5EF4-FFF2-40B4-BE49-F238E27FC236}">
                <a16:creationId xmlns:a16="http://schemas.microsoft.com/office/drawing/2014/main" id="{79009E71-FA4E-4A60-A7F0-8BF7A5013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701" y="5181470"/>
            <a:ext cx="444720" cy="2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5" descr="Aer Lingus unveils rebrand as it aims for transatlantic growth ...">
            <a:extLst>
              <a:ext uri="{FF2B5EF4-FFF2-40B4-BE49-F238E27FC236}">
                <a16:creationId xmlns:a16="http://schemas.microsoft.com/office/drawing/2014/main" id="{E5C9A83B-5F20-435C-B5BA-6FD07FCDD3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3" t="34318" r="22133" b="34318"/>
          <a:stretch/>
        </p:blipFill>
        <p:spPr bwMode="auto">
          <a:xfrm>
            <a:off x="1707042" y="5932214"/>
            <a:ext cx="661418" cy="16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7" descr="logo iberia - Gluten Free Adventures">
            <a:extLst>
              <a:ext uri="{FF2B5EF4-FFF2-40B4-BE49-F238E27FC236}">
                <a16:creationId xmlns:a16="http://schemas.microsoft.com/office/drawing/2014/main" id="{C6B9FB58-B40D-4676-9DB7-3C6D0C4B00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5" t="30625" r="30625" b="30625"/>
          <a:stretch/>
        </p:blipFill>
        <p:spPr bwMode="auto">
          <a:xfrm>
            <a:off x="1968096" y="5537994"/>
            <a:ext cx="420330" cy="26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3" descr="50% en Mai 2020 • Code promo Vueling Valide | OffresAsaisir.fr">
            <a:extLst>
              <a:ext uri="{FF2B5EF4-FFF2-40B4-BE49-F238E27FC236}">
                <a16:creationId xmlns:a16="http://schemas.microsoft.com/office/drawing/2014/main" id="{B97F5BA4-7105-4C61-AB48-D031FD125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471" y="5906050"/>
            <a:ext cx="570757" cy="21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5" descr="Air France - Member of the World Alliance">
            <a:extLst>
              <a:ext uri="{FF2B5EF4-FFF2-40B4-BE49-F238E27FC236}">
                <a16:creationId xmlns:a16="http://schemas.microsoft.com/office/drawing/2014/main" id="{45DA69F9-6BF7-4BE9-95C8-0C100BD0F9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" t="38870" r="6556" b="38870"/>
          <a:stretch/>
        </p:blipFill>
        <p:spPr bwMode="auto">
          <a:xfrm>
            <a:off x="2620123" y="5584038"/>
            <a:ext cx="1109989" cy="17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7" descr="EasyJet logo | 3D Warehouse">
            <a:extLst>
              <a:ext uri="{FF2B5EF4-FFF2-40B4-BE49-F238E27FC236}">
                <a16:creationId xmlns:a16="http://schemas.microsoft.com/office/drawing/2014/main" id="{015DBEE3-05A3-4636-8CB5-9AA6305290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97" b="28997"/>
          <a:stretch/>
        </p:blipFill>
        <p:spPr bwMode="auto">
          <a:xfrm>
            <a:off x="3166976" y="5238586"/>
            <a:ext cx="681746" cy="16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4C818BE-650C-443B-ACE9-4C641D890EC3}"/>
              </a:ext>
            </a:extLst>
          </p:cNvPr>
          <p:cNvSpPr txBox="1"/>
          <p:nvPr/>
        </p:nvSpPr>
        <p:spPr>
          <a:xfrm>
            <a:off x="2555659" y="4886926"/>
            <a:ext cx="455253" cy="153888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-52"/>
                <a:cs typeface="Arial" pitchFamily="34" charset="0"/>
              </a:rPr>
              <a:t>Airlines</a:t>
            </a: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anose="020B0503030101060003" pitchFamily="34" charset="-52"/>
              <a:cs typeface="Arial" pitchFamily="34" charset="0"/>
            </a:endParaRPr>
          </a:p>
        </p:txBody>
      </p:sp>
      <p:sp>
        <p:nvSpPr>
          <p:cNvPr id="34" name="Rectangle: Rounded Corners 8">
            <a:extLst>
              <a:ext uri="{FF2B5EF4-FFF2-40B4-BE49-F238E27FC236}">
                <a16:creationId xmlns:a16="http://schemas.microsoft.com/office/drawing/2014/main" id="{6B5037E3-389A-406C-BAE7-9160FF37F823}"/>
              </a:ext>
            </a:extLst>
          </p:cNvPr>
          <p:cNvSpPr/>
          <p:nvPr/>
        </p:nvSpPr>
        <p:spPr>
          <a:xfrm rot="5400000">
            <a:off x="6385929" y="2562796"/>
            <a:ext cx="173428" cy="45719"/>
          </a:xfrm>
          <a:prstGeom prst="roundRect">
            <a:avLst/>
          </a:prstGeom>
          <a:solidFill>
            <a:schemeClr val="tx2"/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8F3696C-CAB0-4043-B4AD-5352F0207571}"/>
              </a:ext>
            </a:extLst>
          </p:cNvPr>
          <p:cNvSpPr txBox="1"/>
          <p:nvPr/>
        </p:nvSpPr>
        <p:spPr>
          <a:xfrm>
            <a:off x="6342000" y="2277245"/>
            <a:ext cx="261290" cy="184666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-52"/>
                <a:cs typeface="Arial" pitchFamily="34" charset="0"/>
              </a:rPr>
              <a:t>Apr</a:t>
            </a:r>
          </a:p>
        </p:txBody>
      </p:sp>
      <p:sp>
        <p:nvSpPr>
          <p:cNvPr id="36" name="Rectangle: Rounded Corners 16">
            <a:extLst>
              <a:ext uri="{FF2B5EF4-FFF2-40B4-BE49-F238E27FC236}">
                <a16:creationId xmlns:a16="http://schemas.microsoft.com/office/drawing/2014/main" id="{EFF022F7-76E0-45A1-ADBB-7BB64E1E5DDE}"/>
              </a:ext>
            </a:extLst>
          </p:cNvPr>
          <p:cNvSpPr/>
          <p:nvPr/>
        </p:nvSpPr>
        <p:spPr>
          <a:xfrm rot="5400000">
            <a:off x="5359150" y="2562796"/>
            <a:ext cx="173428" cy="45719"/>
          </a:xfrm>
          <a:prstGeom prst="roundRect">
            <a:avLst/>
          </a:prstGeom>
          <a:solidFill>
            <a:schemeClr val="tx2"/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0354DF9-3D7E-4751-B88A-B9BC32A438E3}"/>
              </a:ext>
            </a:extLst>
          </p:cNvPr>
          <p:cNvSpPr txBox="1"/>
          <p:nvPr/>
        </p:nvSpPr>
        <p:spPr>
          <a:xfrm>
            <a:off x="5305601" y="2277246"/>
            <a:ext cx="280526" cy="184666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-52"/>
                <a:cs typeface="Arial" pitchFamily="34" charset="0"/>
              </a:rPr>
              <a:t>Mar</a:t>
            </a:r>
          </a:p>
        </p:txBody>
      </p:sp>
      <p:sp>
        <p:nvSpPr>
          <p:cNvPr id="39" name="Rectangle: Rounded Corners 18">
            <a:extLst>
              <a:ext uri="{FF2B5EF4-FFF2-40B4-BE49-F238E27FC236}">
                <a16:creationId xmlns:a16="http://schemas.microsoft.com/office/drawing/2014/main" id="{733FDF33-B515-4C1B-9B15-F197D648B38B}"/>
              </a:ext>
            </a:extLst>
          </p:cNvPr>
          <p:cNvSpPr/>
          <p:nvPr/>
        </p:nvSpPr>
        <p:spPr>
          <a:xfrm rot="5400000">
            <a:off x="4326550" y="2562796"/>
            <a:ext cx="173428" cy="45719"/>
          </a:xfrm>
          <a:prstGeom prst="roundRect">
            <a:avLst/>
          </a:prstGeom>
          <a:solidFill>
            <a:schemeClr val="tx2"/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08E6D6B-EA58-4518-BAEA-2F56A4565921}"/>
              </a:ext>
            </a:extLst>
          </p:cNvPr>
          <p:cNvSpPr txBox="1"/>
          <p:nvPr/>
        </p:nvSpPr>
        <p:spPr>
          <a:xfrm>
            <a:off x="4273802" y="2277246"/>
            <a:ext cx="278923" cy="184666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-52"/>
                <a:cs typeface="Arial" pitchFamily="34" charset="0"/>
              </a:rPr>
              <a:t>Feb</a:t>
            </a:r>
          </a:p>
        </p:txBody>
      </p:sp>
      <p:sp>
        <p:nvSpPr>
          <p:cNvPr id="41" name="Rectangle: Rounded Corners 28">
            <a:extLst>
              <a:ext uri="{FF2B5EF4-FFF2-40B4-BE49-F238E27FC236}">
                <a16:creationId xmlns:a16="http://schemas.microsoft.com/office/drawing/2014/main" id="{546C4E11-30C4-4DBA-9D11-291FCD669C3D}"/>
              </a:ext>
            </a:extLst>
          </p:cNvPr>
          <p:cNvSpPr/>
          <p:nvPr/>
        </p:nvSpPr>
        <p:spPr>
          <a:xfrm rot="5400000">
            <a:off x="2267165" y="2566652"/>
            <a:ext cx="173428" cy="45719"/>
          </a:xfrm>
          <a:prstGeom prst="roundRect">
            <a:avLst/>
          </a:prstGeom>
          <a:solidFill>
            <a:schemeClr val="tx2"/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A87D345-D307-4027-976E-AFA6022EBF1B}"/>
              </a:ext>
            </a:extLst>
          </p:cNvPr>
          <p:cNvSpPr txBox="1"/>
          <p:nvPr/>
        </p:nvSpPr>
        <p:spPr>
          <a:xfrm>
            <a:off x="2208807" y="2277247"/>
            <a:ext cx="290144" cy="184666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-52"/>
                <a:cs typeface="Arial" pitchFamily="34" charset="0"/>
              </a:rPr>
              <a:t>Dec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A29765-3570-48F5-A9F8-8F5686435F1C}"/>
              </a:ext>
            </a:extLst>
          </p:cNvPr>
          <p:cNvSpPr txBox="1"/>
          <p:nvPr/>
        </p:nvSpPr>
        <p:spPr>
          <a:xfrm>
            <a:off x="1312267" y="2277247"/>
            <a:ext cx="280526" cy="184666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-52"/>
                <a:cs typeface="Arial" pitchFamily="34" charset="0"/>
              </a:rPr>
              <a:t>Mar</a:t>
            </a:r>
          </a:p>
        </p:txBody>
      </p:sp>
      <p:cxnSp>
        <p:nvCxnSpPr>
          <p:cNvPr id="48" name="Straight Arrow Connector 444433">
            <a:extLst>
              <a:ext uri="{FF2B5EF4-FFF2-40B4-BE49-F238E27FC236}">
                <a16:creationId xmlns:a16="http://schemas.microsoft.com/office/drawing/2014/main" id="{4A449915-B44D-457D-8E94-E4D5A46F0754}"/>
              </a:ext>
            </a:extLst>
          </p:cNvPr>
          <p:cNvCxnSpPr>
            <a:cxnSpLocks/>
          </p:cNvCxnSpPr>
          <p:nvPr/>
        </p:nvCxnSpPr>
        <p:spPr>
          <a:xfrm>
            <a:off x="3380874" y="2137724"/>
            <a:ext cx="8668243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224">
            <a:extLst>
              <a:ext uri="{FF2B5EF4-FFF2-40B4-BE49-F238E27FC236}">
                <a16:creationId xmlns:a16="http://schemas.microsoft.com/office/drawing/2014/main" id="{DA6375F2-0D19-49A2-86C7-DAD681A0B8A0}"/>
              </a:ext>
            </a:extLst>
          </p:cNvPr>
          <p:cNvCxnSpPr>
            <a:cxnSpLocks/>
          </p:cNvCxnSpPr>
          <p:nvPr/>
        </p:nvCxnSpPr>
        <p:spPr>
          <a:xfrm>
            <a:off x="402841" y="2137724"/>
            <a:ext cx="2967054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B7D7EA44-90EB-418B-8406-06B5FF80254D}"/>
              </a:ext>
            </a:extLst>
          </p:cNvPr>
          <p:cNvSpPr txBox="1"/>
          <p:nvPr/>
        </p:nvSpPr>
        <p:spPr>
          <a:xfrm>
            <a:off x="1320017" y="1947966"/>
            <a:ext cx="729759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-52"/>
                <a:cs typeface="Arial" pitchFamily="34" charset="0"/>
              </a:rPr>
              <a:t>2019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532A08F-F115-4402-A287-CE497F47EB81}"/>
              </a:ext>
            </a:extLst>
          </p:cNvPr>
          <p:cNvSpPr txBox="1"/>
          <p:nvPr/>
        </p:nvSpPr>
        <p:spPr>
          <a:xfrm>
            <a:off x="6459930" y="1954398"/>
            <a:ext cx="84599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>
            <a:defPPr>
              <a:defRPr lang="en-RU"/>
            </a:defPPr>
            <a:lvl1pPr marR="0" lvl="0" indent="0" algn="ctr" defTabSz="8987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-52"/>
                <a:cs typeface="Arial" pitchFamily="34" charset="0"/>
              </a:defRPr>
            </a:lvl1pPr>
          </a:lstStyle>
          <a:p>
            <a:r>
              <a:rPr lang="en-GB"/>
              <a:t>2020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E79BCD7-B85F-44AD-BEA7-632AEB0D7809}"/>
              </a:ext>
            </a:extLst>
          </p:cNvPr>
          <p:cNvGrpSpPr/>
          <p:nvPr/>
        </p:nvGrpSpPr>
        <p:grpSpPr>
          <a:xfrm>
            <a:off x="183484" y="3351477"/>
            <a:ext cx="892232" cy="1366310"/>
            <a:chOff x="270197" y="3612527"/>
            <a:chExt cx="892232" cy="1366310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5AC1BFF-042A-4876-894D-B4A04EDE335A}"/>
                </a:ext>
              </a:extLst>
            </p:cNvPr>
            <p:cNvSpPr txBox="1"/>
            <p:nvPr/>
          </p:nvSpPr>
          <p:spPr>
            <a:xfrm>
              <a:off x="399399" y="3612527"/>
              <a:ext cx="705321" cy="18466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rtlCol="0">
              <a:spAutoFit/>
            </a:bodyPr>
            <a:lstStyle/>
            <a:p>
              <a:pPr marL="0" marR="0" lvl="0" indent="0" algn="l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Company</a:t>
              </a:r>
              <a:endPara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aleway" panose="020B0503030101060003" pitchFamily="34" charset="-52"/>
                <a:cs typeface="Arial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D7E6BFE-792E-4D22-84FC-9D29C34D52B6}"/>
                </a:ext>
              </a:extLst>
            </p:cNvPr>
            <p:cNvSpPr txBox="1"/>
            <p:nvPr/>
          </p:nvSpPr>
          <p:spPr>
            <a:xfrm>
              <a:off x="651070" y="4045080"/>
              <a:ext cx="492122" cy="18466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rtlCol="0">
              <a:spAutoFit/>
            </a:bodyPr>
            <a:lstStyle/>
            <a:p>
              <a:pPr marL="0" marR="0" lvl="0" indent="0" algn="l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Target</a:t>
              </a:r>
              <a:endPara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aleway" panose="020B0503030101060003" pitchFamily="34" charset="-52"/>
                <a:cs typeface="Arial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3DD5427-F81E-46E5-8CA6-DB645292E9D8}"/>
                </a:ext>
              </a:extLst>
            </p:cNvPr>
            <p:cNvSpPr txBox="1"/>
            <p:nvPr/>
          </p:nvSpPr>
          <p:spPr>
            <a:xfrm>
              <a:off x="524434" y="4449250"/>
              <a:ext cx="637995" cy="18466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rtlCol="0">
              <a:spAutoFit/>
            </a:bodyPr>
            <a:lstStyle/>
            <a:p>
              <a:pPr marL="0" marR="0" lvl="0" indent="0" algn="l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Scope(s)</a:t>
              </a:r>
              <a:endPara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aleway" panose="020B0503030101060003" pitchFamily="34" charset="-52"/>
                <a:cs typeface="Arial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8E8A523-98E4-42C2-BC86-F89D8415C8BE}"/>
                </a:ext>
              </a:extLst>
            </p:cNvPr>
            <p:cNvSpPr txBox="1"/>
            <p:nvPr/>
          </p:nvSpPr>
          <p:spPr>
            <a:xfrm>
              <a:off x="270197" y="4794171"/>
              <a:ext cx="854401" cy="18466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rtlCol="0">
              <a:spAutoFit/>
            </a:bodyPr>
            <a:lstStyle/>
            <a:p>
              <a:pPr marL="0" marR="0" lvl="0" indent="0" algn="l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>
                  <a:solidFill>
                    <a:schemeClr val="accent1"/>
                  </a:solidFill>
                  <a:latin typeface="Raleway" panose="020B0503030101060003" pitchFamily="34" charset="-52"/>
                  <a:cs typeface="Arial" pitchFamily="34" charset="0"/>
                </a:rPr>
                <a:t>Target year</a:t>
              </a:r>
            </a:p>
          </p:txBody>
        </p:sp>
      </p:grpSp>
      <p:cxnSp>
        <p:nvCxnSpPr>
          <p:cNvPr id="56" name="Straight Connector 99">
            <a:extLst>
              <a:ext uri="{FF2B5EF4-FFF2-40B4-BE49-F238E27FC236}">
                <a16:creationId xmlns:a16="http://schemas.microsoft.com/office/drawing/2014/main" id="{105DAD8C-61C8-43BB-8663-1E2F9E5B77C7}"/>
              </a:ext>
            </a:extLst>
          </p:cNvPr>
          <p:cNvCxnSpPr>
            <a:cxnSpLocks/>
          </p:cNvCxnSpPr>
          <p:nvPr/>
        </p:nvCxnSpPr>
        <p:spPr>
          <a:xfrm>
            <a:off x="354126" y="4100521"/>
            <a:ext cx="11694999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219">
            <a:extLst>
              <a:ext uri="{FF2B5EF4-FFF2-40B4-BE49-F238E27FC236}">
                <a16:creationId xmlns:a16="http://schemas.microsoft.com/office/drawing/2014/main" id="{909D2FFF-9392-4142-A3DF-ABA876F58FA0}"/>
              </a:ext>
            </a:extLst>
          </p:cNvPr>
          <p:cNvCxnSpPr>
            <a:cxnSpLocks/>
          </p:cNvCxnSpPr>
          <p:nvPr/>
        </p:nvCxnSpPr>
        <p:spPr>
          <a:xfrm>
            <a:off x="354126" y="4481514"/>
            <a:ext cx="11714049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220">
            <a:extLst>
              <a:ext uri="{FF2B5EF4-FFF2-40B4-BE49-F238E27FC236}">
                <a16:creationId xmlns:a16="http://schemas.microsoft.com/office/drawing/2014/main" id="{B6F40264-E778-4988-9FAD-21E35DC59C73}"/>
              </a:ext>
            </a:extLst>
          </p:cNvPr>
          <p:cNvCxnSpPr>
            <a:cxnSpLocks/>
          </p:cNvCxnSpPr>
          <p:nvPr/>
        </p:nvCxnSpPr>
        <p:spPr>
          <a:xfrm flipV="1">
            <a:off x="354126" y="3682319"/>
            <a:ext cx="11730718" cy="37209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: Rounded Corners 260">
            <a:extLst>
              <a:ext uri="{FF2B5EF4-FFF2-40B4-BE49-F238E27FC236}">
                <a16:creationId xmlns:a16="http://schemas.microsoft.com/office/drawing/2014/main" id="{FF909F81-C846-43DB-90AB-F9EFC3BC59A5}"/>
              </a:ext>
            </a:extLst>
          </p:cNvPr>
          <p:cNvSpPr/>
          <p:nvPr/>
        </p:nvSpPr>
        <p:spPr>
          <a:xfrm rot="5400000">
            <a:off x="7337039" y="2562796"/>
            <a:ext cx="173428" cy="45719"/>
          </a:xfrm>
          <a:prstGeom prst="roundRect">
            <a:avLst/>
          </a:prstGeom>
          <a:solidFill>
            <a:schemeClr val="tx2"/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030081B-0402-41C6-B60F-717684931C29}"/>
              </a:ext>
            </a:extLst>
          </p:cNvPr>
          <p:cNvSpPr txBox="1"/>
          <p:nvPr/>
        </p:nvSpPr>
        <p:spPr>
          <a:xfrm>
            <a:off x="7270669" y="2277245"/>
            <a:ext cx="306174" cy="184666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-52"/>
                <a:cs typeface="Arial" pitchFamily="34" charset="0"/>
              </a:rPr>
              <a:t>May</a:t>
            </a:r>
          </a:p>
        </p:txBody>
      </p:sp>
      <p:pic>
        <p:nvPicPr>
          <p:cNvPr id="62" name="Picture 50">
            <a:extLst>
              <a:ext uri="{FF2B5EF4-FFF2-40B4-BE49-F238E27FC236}">
                <a16:creationId xmlns:a16="http://schemas.microsoft.com/office/drawing/2014/main" id="{49A2F5DB-FAB7-4578-BFD0-3428D2E9C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333" y="5190010"/>
            <a:ext cx="396946" cy="3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2" descr="Vale – Logos Download">
            <a:extLst>
              <a:ext uri="{FF2B5EF4-FFF2-40B4-BE49-F238E27FC236}">
                <a16:creationId xmlns:a16="http://schemas.microsoft.com/office/drawing/2014/main" id="{021130C2-5666-485C-8887-2CBDDC2A4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476" y="5942290"/>
            <a:ext cx="490660" cy="19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54" descr="Heidelberg Cement India expectes to grow about 7pct in FY17">
            <a:extLst>
              <a:ext uri="{FF2B5EF4-FFF2-40B4-BE49-F238E27FC236}">
                <a16:creationId xmlns:a16="http://schemas.microsoft.com/office/drawing/2014/main" id="{51A75ABA-CEC0-4BBC-BDF8-2948DC6254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0" b="32850"/>
          <a:stretch/>
        </p:blipFill>
        <p:spPr bwMode="auto">
          <a:xfrm>
            <a:off x="7506809" y="5260155"/>
            <a:ext cx="693134" cy="16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58" descr="Rio Tinto logo vector in (.EPS, .AI, .CDR) free download">
            <a:extLst>
              <a:ext uri="{FF2B5EF4-FFF2-40B4-BE49-F238E27FC236}">
                <a16:creationId xmlns:a16="http://schemas.microsoft.com/office/drawing/2014/main" id="{21566A36-6FF7-46B9-B32F-5E4167B633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83" b="33383"/>
          <a:stretch/>
        </p:blipFill>
        <p:spPr bwMode="auto">
          <a:xfrm>
            <a:off x="7236777" y="5588863"/>
            <a:ext cx="630066" cy="20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1" descr="Corporate Home - CEMEX">
            <a:extLst>
              <a:ext uri="{FF2B5EF4-FFF2-40B4-BE49-F238E27FC236}">
                <a16:creationId xmlns:a16="http://schemas.microsoft.com/office/drawing/2014/main" id="{D66CD263-B0EE-49C9-9328-4CF3BDED85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7" t="33629" r="18877" b="33629"/>
          <a:stretch/>
        </p:blipFill>
        <p:spPr bwMode="auto">
          <a:xfrm>
            <a:off x="7549753" y="5943466"/>
            <a:ext cx="607246" cy="18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BE59CF30-58EE-4299-9DB0-6B384B21610E}"/>
              </a:ext>
            </a:extLst>
          </p:cNvPr>
          <p:cNvSpPr txBox="1"/>
          <p:nvPr/>
        </p:nvSpPr>
        <p:spPr>
          <a:xfrm>
            <a:off x="7071413" y="4886926"/>
            <a:ext cx="1099660" cy="153888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>
            <a:spAutoFit/>
          </a:bodyPr>
          <a:lstStyle/>
          <a:p>
            <a:pPr lvl="0" algn="ctr" defTabSz="898798">
              <a:defRPr/>
            </a:pPr>
            <a:r>
              <a:rPr lang="en-US" sz="1000" b="1">
                <a:solidFill>
                  <a:srgbClr val="000000"/>
                </a:solidFill>
                <a:latin typeface="Raleway" panose="020B0503030101060003" pitchFamily="34" charset="-52"/>
                <a:cs typeface="Arial" pitchFamily="34" charset="0"/>
              </a:rPr>
              <a:t>Mining operations</a:t>
            </a: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anose="020B0503030101060003" pitchFamily="34" charset="-52"/>
              <a:cs typeface="Arial" pitchFamily="34" charset="0"/>
            </a:endParaRPr>
          </a:p>
        </p:txBody>
      </p:sp>
      <p:cxnSp>
        <p:nvCxnSpPr>
          <p:cNvPr id="68" name="Straight Connector 4">
            <a:extLst>
              <a:ext uri="{FF2B5EF4-FFF2-40B4-BE49-F238E27FC236}">
                <a16:creationId xmlns:a16="http://schemas.microsoft.com/office/drawing/2014/main" id="{6ECB24B5-F81F-4BA8-BE1C-E012D2657619}"/>
              </a:ext>
            </a:extLst>
          </p:cNvPr>
          <p:cNvCxnSpPr>
            <a:cxnSpLocks/>
          </p:cNvCxnSpPr>
          <p:nvPr/>
        </p:nvCxnSpPr>
        <p:spPr>
          <a:xfrm>
            <a:off x="3380874" y="2020630"/>
            <a:ext cx="0" cy="6734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CB940832-5952-4330-80EA-F014959D2429}"/>
              </a:ext>
            </a:extLst>
          </p:cNvPr>
          <p:cNvSpPr txBox="1"/>
          <p:nvPr/>
        </p:nvSpPr>
        <p:spPr>
          <a:xfrm>
            <a:off x="3257270" y="2277247"/>
            <a:ext cx="256480" cy="184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-52"/>
                <a:cs typeface="Arial" pitchFamily="34" charset="0"/>
              </a:rPr>
              <a:t>Jan</a:t>
            </a:r>
          </a:p>
        </p:txBody>
      </p:sp>
      <p:cxnSp>
        <p:nvCxnSpPr>
          <p:cNvPr id="70" name="Straight Connector 6"/>
          <p:cNvCxnSpPr/>
          <p:nvPr/>
        </p:nvCxnSpPr>
        <p:spPr>
          <a:xfrm>
            <a:off x="4049390" y="4842422"/>
            <a:ext cx="0" cy="1344359"/>
          </a:xfrm>
          <a:prstGeom prst="line">
            <a:avLst/>
          </a:prstGeom>
          <a:ln w="9525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193"/>
          <p:cNvCxnSpPr/>
          <p:nvPr/>
        </p:nvCxnSpPr>
        <p:spPr>
          <a:xfrm>
            <a:off x="6489550" y="4842422"/>
            <a:ext cx="0" cy="1344359"/>
          </a:xfrm>
          <a:prstGeom prst="line">
            <a:avLst/>
          </a:prstGeom>
          <a:ln w="9525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444427"/>
          <p:cNvSpPr/>
          <p:nvPr/>
        </p:nvSpPr>
        <p:spPr>
          <a:xfrm>
            <a:off x="5975834" y="3047917"/>
            <a:ext cx="147801" cy="147801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Rectangle 196"/>
          <p:cNvSpPr/>
          <p:nvPr/>
        </p:nvSpPr>
        <p:spPr>
          <a:xfrm>
            <a:off x="5026920" y="3047917"/>
            <a:ext cx="147801" cy="147801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Rectangle 197"/>
          <p:cNvSpPr/>
          <p:nvPr/>
        </p:nvSpPr>
        <p:spPr>
          <a:xfrm>
            <a:off x="4155539" y="3047917"/>
            <a:ext cx="147801" cy="147801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Rectangle 198"/>
          <p:cNvSpPr/>
          <p:nvPr/>
        </p:nvSpPr>
        <p:spPr>
          <a:xfrm>
            <a:off x="3286613" y="3047917"/>
            <a:ext cx="147801" cy="147801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Rectangle 199"/>
          <p:cNvSpPr/>
          <p:nvPr/>
        </p:nvSpPr>
        <p:spPr>
          <a:xfrm>
            <a:off x="2381282" y="3047917"/>
            <a:ext cx="147801" cy="147801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0C2D1CA0-9E85-49D2-AD4F-F002C42D999C}"/>
              </a:ext>
            </a:extLst>
          </p:cNvPr>
          <p:cNvGrpSpPr/>
          <p:nvPr/>
        </p:nvGrpSpPr>
        <p:grpSpPr>
          <a:xfrm>
            <a:off x="2090366" y="3181496"/>
            <a:ext cx="698910" cy="1579252"/>
            <a:chOff x="1567816" y="3382386"/>
            <a:chExt cx="698910" cy="1579252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05B2AD5-7109-4D41-AB7A-1AE6F4358612}"/>
                </a:ext>
              </a:extLst>
            </p:cNvPr>
            <p:cNvSpPr txBox="1"/>
            <p:nvPr/>
          </p:nvSpPr>
          <p:spPr>
            <a:xfrm>
              <a:off x="1884409" y="4405316"/>
              <a:ext cx="65724" cy="18466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rtlCol="0" anchor="ctr">
              <a:spAutoFit/>
            </a:bodyPr>
            <a:lstStyle/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D82DE46-47CA-48E3-A38E-08B448C746CA}"/>
                </a:ext>
              </a:extLst>
            </p:cNvPr>
            <p:cNvSpPr txBox="1"/>
            <p:nvPr/>
          </p:nvSpPr>
          <p:spPr>
            <a:xfrm>
              <a:off x="1718499" y="4776972"/>
              <a:ext cx="397545" cy="18466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ctr">
              <a:spAutoFit/>
            </a:bodyPr>
            <a:lstStyle/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2030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A90F460B-1E92-4CDB-86B5-1E5316A5A6FA}"/>
                </a:ext>
              </a:extLst>
            </p:cNvPr>
            <p:cNvSpPr txBox="1"/>
            <p:nvPr/>
          </p:nvSpPr>
          <p:spPr>
            <a:xfrm>
              <a:off x="1567816" y="3903550"/>
              <a:ext cx="6989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rtlCol="0" anchor="ctr">
              <a:spAutoFit/>
            </a:bodyPr>
            <a:lstStyle/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Zero </a:t>
              </a:r>
            </a:p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emissions</a:t>
              </a:r>
            </a:p>
          </p:txBody>
        </p:sp>
        <p:pic>
          <p:nvPicPr>
            <p:cNvPr id="81" name="Picture 20" descr="Eni - Wikipedia">
              <a:extLst>
                <a:ext uri="{FF2B5EF4-FFF2-40B4-BE49-F238E27FC236}">
                  <a16:creationId xmlns:a16="http://schemas.microsoft.com/office/drawing/2014/main" id="{6633967F-6731-4885-A7DD-8DAA64B410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5440" y="3382386"/>
              <a:ext cx="383662" cy="45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4D384A5C-0429-4E81-B1D9-1AAF3E1A253E}"/>
              </a:ext>
            </a:extLst>
          </p:cNvPr>
          <p:cNvGrpSpPr/>
          <p:nvPr/>
        </p:nvGrpSpPr>
        <p:grpSpPr>
          <a:xfrm>
            <a:off x="3916515" y="3159070"/>
            <a:ext cx="551624" cy="1569641"/>
            <a:chOff x="2395004" y="3391997"/>
            <a:chExt cx="551624" cy="1569641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3AA6D615-0138-4AE9-AB8E-E9F2674294CE}"/>
                </a:ext>
              </a:extLst>
            </p:cNvPr>
            <p:cNvSpPr txBox="1"/>
            <p:nvPr/>
          </p:nvSpPr>
          <p:spPr>
            <a:xfrm>
              <a:off x="2560209" y="4405316"/>
              <a:ext cx="221215" cy="18466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rtlCol="0" anchor="ctr">
              <a:spAutoFit/>
            </a:bodyPr>
            <a:lstStyle/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1-3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F92E748C-68A1-4D2E-AF14-8A327CEA6DD5}"/>
                </a:ext>
              </a:extLst>
            </p:cNvPr>
            <p:cNvSpPr txBox="1"/>
            <p:nvPr/>
          </p:nvSpPr>
          <p:spPr>
            <a:xfrm>
              <a:off x="2515324" y="3903550"/>
              <a:ext cx="310984" cy="36933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rtlCol="0" anchor="ctr">
              <a:spAutoFit/>
            </a:bodyPr>
            <a:lstStyle/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Net</a:t>
              </a:r>
            </a:p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zero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E534C6B-B7BB-4E6F-B518-8742B8AA9A83}"/>
                </a:ext>
              </a:extLst>
            </p:cNvPr>
            <p:cNvSpPr txBox="1"/>
            <p:nvPr/>
          </p:nvSpPr>
          <p:spPr>
            <a:xfrm>
              <a:off x="2472044" y="4776972"/>
              <a:ext cx="397545" cy="18466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ctr">
              <a:spAutoFit/>
            </a:bodyPr>
            <a:lstStyle/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2050</a:t>
              </a:r>
            </a:p>
          </p:txBody>
        </p:sp>
        <p:pic>
          <p:nvPicPr>
            <p:cNvPr id="86" name="Picture 22">
              <a:extLst>
                <a:ext uri="{FF2B5EF4-FFF2-40B4-BE49-F238E27FC236}">
                  <a16:creationId xmlns:a16="http://schemas.microsoft.com/office/drawing/2014/main" id="{B820939E-9419-4794-BD12-44414848DC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5004" y="3391997"/>
              <a:ext cx="551624" cy="441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7357F78A-5DD6-4EF1-8DF0-377DF38DC67A}"/>
              </a:ext>
            </a:extLst>
          </p:cNvPr>
          <p:cNvGrpSpPr/>
          <p:nvPr/>
        </p:nvGrpSpPr>
        <p:grpSpPr>
          <a:xfrm>
            <a:off x="4611869" y="3190806"/>
            <a:ext cx="698910" cy="1569942"/>
            <a:chOff x="4240862" y="3391696"/>
            <a:chExt cx="698910" cy="1569942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57DE41AE-5774-4D4C-9AE7-8EF24D654638}"/>
                </a:ext>
              </a:extLst>
            </p:cNvPr>
            <p:cNvSpPr txBox="1"/>
            <p:nvPr/>
          </p:nvSpPr>
          <p:spPr>
            <a:xfrm>
              <a:off x="4240862" y="3903550"/>
              <a:ext cx="6989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rtlCol="0" anchor="ctr">
              <a:spAutoFit/>
            </a:bodyPr>
            <a:lstStyle/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Zero </a:t>
              </a:r>
            </a:p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emissions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0E656B02-DAC0-430D-B7B0-ECE8E3957E41}"/>
                </a:ext>
              </a:extLst>
            </p:cNvPr>
            <p:cNvSpPr txBox="1"/>
            <p:nvPr/>
          </p:nvSpPr>
          <p:spPr>
            <a:xfrm>
              <a:off x="4484519" y="4405316"/>
              <a:ext cx="211596" cy="18466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rtlCol="0" anchor="ctr">
              <a:spAutoFit/>
            </a:bodyPr>
            <a:lstStyle/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1-2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167F941F-964B-40EA-8C79-EB205C228C3F}"/>
                </a:ext>
              </a:extLst>
            </p:cNvPr>
            <p:cNvSpPr txBox="1"/>
            <p:nvPr/>
          </p:nvSpPr>
          <p:spPr>
            <a:xfrm>
              <a:off x="4391545" y="4776972"/>
              <a:ext cx="397545" cy="18466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ctr">
              <a:spAutoFit/>
            </a:bodyPr>
            <a:lstStyle/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2030</a:t>
              </a:r>
            </a:p>
          </p:txBody>
        </p:sp>
        <p:pic>
          <p:nvPicPr>
            <p:cNvPr id="91" name="Picture 7" descr="Lundin Energy - Lundin Energy">
              <a:extLst>
                <a:ext uri="{FF2B5EF4-FFF2-40B4-BE49-F238E27FC236}">
                  <a16:creationId xmlns:a16="http://schemas.microsoft.com/office/drawing/2014/main" id="{180F7159-9C7C-4CF4-A157-C697BADE9E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1527" y="3391696"/>
              <a:ext cx="457580" cy="44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5C77015E-6D5E-4742-A154-37D9196A035F}"/>
              </a:ext>
            </a:extLst>
          </p:cNvPr>
          <p:cNvGrpSpPr/>
          <p:nvPr/>
        </p:nvGrpSpPr>
        <p:grpSpPr>
          <a:xfrm>
            <a:off x="5454509" y="3105108"/>
            <a:ext cx="634988" cy="1655640"/>
            <a:chOff x="5116837" y="3305998"/>
            <a:chExt cx="634988" cy="1655640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51A14CF1-FAFA-467F-AAE6-BB21FEFC0AD3}"/>
                </a:ext>
              </a:extLst>
            </p:cNvPr>
            <p:cNvSpPr txBox="1"/>
            <p:nvPr/>
          </p:nvSpPr>
          <p:spPr>
            <a:xfrm>
              <a:off x="5323724" y="4405316"/>
              <a:ext cx="221215" cy="18466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rtlCol="0" anchor="ctr">
              <a:spAutoFit/>
            </a:bodyPr>
            <a:lstStyle/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1-3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577F934-FF5D-4FC3-9D8C-70DE85CA2DFB}"/>
                </a:ext>
              </a:extLst>
            </p:cNvPr>
            <p:cNvSpPr txBox="1"/>
            <p:nvPr/>
          </p:nvSpPr>
          <p:spPr>
            <a:xfrm>
              <a:off x="5235559" y="4776972"/>
              <a:ext cx="397545" cy="18466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ctr">
              <a:spAutoFit/>
            </a:bodyPr>
            <a:lstStyle/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2050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1200E07A-AF44-4ED3-8ABB-D73213A85A2C}"/>
                </a:ext>
              </a:extLst>
            </p:cNvPr>
            <p:cNvSpPr txBox="1"/>
            <p:nvPr/>
          </p:nvSpPr>
          <p:spPr>
            <a:xfrm>
              <a:off x="5278839" y="3903550"/>
              <a:ext cx="310984" cy="36933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rtlCol="0" anchor="ctr">
              <a:spAutoFit/>
            </a:bodyPr>
            <a:lstStyle/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Net</a:t>
              </a:r>
            </a:p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zero</a:t>
              </a:r>
            </a:p>
          </p:txBody>
        </p:sp>
        <p:pic>
          <p:nvPicPr>
            <p:cNvPr id="96" name="Picture 18" descr="BP logo makeover, courtesy of Greenpeace campaign | Logo Design Love">
              <a:extLst>
                <a:ext uri="{FF2B5EF4-FFF2-40B4-BE49-F238E27FC236}">
                  <a16:creationId xmlns:a16="http://schemas.microsoft.com/office/drawing/2014/main" id="{3C8B5D05-A49E-4025-B936-68055C88CF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6" cstate="print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backgroundRemoval t="10000" b="90000" l="10000" r="90000">
                          <a14:foregroundMark x1="56000" y1="22800" x2="56000" y2="30200"/>
                          <a14:foregroundMark x1="64200" y1="25800" x2="64400" y2="33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75" t="17775" r="17775" b="17775"/>
            <a:stretch/>
          </p:blipFill>
          <p:spPr bwMode="auto">
            <a:xfrm>
              <a:off x="5116837" y="3305998"/>
              <a:ext cx="634988" cy="613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6656933E-39FA-4B92-A70A-41847FD5C293}"/>
              </a:ext>
            </a:extLst>
          </p:cNvPr>
          <p:cNvGrpSpPr/>
          <p:nvPr/>
        </p:nvGrpSpPr>
        <p:grpSpPr>
          <a:xfrm>
            <a:off x="6233227" y="3166888"/>
            <a:ext cx="759823" cy="1593860"/>
            <a:chOff x="6063394" y="3367778"/>
            <a:chExt cx="759823" cy="1593860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8051EA89-CE59-4316-BD5E-E5482BBA1273}"/>
                </a:ext>
              </a:extLst>
            </p:cNvPr>
            <p:cNvSpPr txBox="1"/>
            <p:nvPr/>
          </p:nvSpPr>
          <p:spPr>
            <a:xfrm>
              <a:off x="6063394" y="4312983"/>
              <a:ext cx="759823" cy="36933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rtlCol="0" anchor="ctr">
              <a:spAutoFit/>
            </a:bodyPr>
            <a:lstStyle/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1-2, 3: 65% </a:t>
              </a:r>
            </a:p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reduction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78999A5D-EC74-478E-91C2-A8252FD37B22}"/>
                </a:ext>
              </a:extLst>
            </p:cNvPr>
            <p:cNvSpPr txBox="1"/>
            <p:nvPr/>
          </p:nvSpPr>
          <p:spPr>
            <a:xfrm>
              <a:off x="6244533" y="4776972"/>
              <a:ext cx="397545" cy="18466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ctr">
              <a:spAutoFit/>
            </a:bodyPr>
            <a:lstStyle/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2050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9BA0F8EC-C2DD-4EEF-959B-1DDB0E1391DC}"/>
                </a:ext>
              </a:extLst>
            </p:cNvPr>
            <p:cNvSpPr txBox="1"/>
            <p:nvPr/>
          </p:nvSpPr>
          <p:spPr>
            <a:xfrm>
              <a:off x="6287813" y="3903550"/>
              <a:ext cx="310984" cy="36933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rtlCol="0" anchor="ctr">
              <a:spAutoFit/>
            </a:bodyPr>
            <a:lstStyle/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Net</a:t>
              </a:r>
            </a:p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zero</a:t>
              </a:r>
            </a:p>
          </p:txBody>
        </p:sp>
        <p:pic>
          <p:nvPicPr>
            <p:cNvPr id="101" name="Picture 14" descr="Royal Dutch Shell Logo Download - AI - All Vector Logo">
              <a:extLst>
                <a:ext uri="{FF2B5EF4-FFF2-40B4-BE49-F238E27FC236}">
                  <a16:creationId xmlns:a16="http://schemas.microsoft.com/office/drawing/2014/main" id="{3F450BBA-72C5-4313-8091-90B6FD341B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8" cstate="print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43" r="23443"/>
            <a:stretch/>
          </p:blipFill>
          <p:spPr bwMode="auto">
            <a:xfrm>
              <a:off x="6195278" y="3367778"/>
              <a:ext cx="496054" cy="489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2" name="Rectangle 161">
            <a:extLst>
              <a:ext uri="{FF2B5EF4-FFF2-40B4-BE49-F238E27FC236}">
                <a16:creationId xmlns:a16="http://schemas.microsoft.com/office/drawing/2014/main" id="{4AAD8628-98C4-466B-94D3-038AA1F51DEC}"/>
              </a:ext>
            </a:extLst>
          </p:cNvPr>
          <p:cNvSpPr/>
          <p:nvPr/>
        </p:nvSpPr>
        <p:spPr>
          <a:xfrm>
            <a:off x="6880874" y="3047917"/>
            <a:ext cx="147801" cy="147801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B54F4F16-BD13-46D5-B540-EACE066D0588}"/>
              </a:ext>
            </a:extLst>
          </p:cNvPr>
          <p:cNvGrpSpPr/>
          <p:nvPr/>
        </p:nvGrpSpPr>
        <p:grpSpPr>
          <a:xfrm>
            <a:off x="7136780" y="3180462"/>
            <a:ext cx="835165" cy="1580286"/>
            <a:chOff x="6923629" y="3381352"/>
            <a:chExt cx="835165" cy="1580286"/>
          </a:xfrm>
        </p:grpSpPr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8A2D516-25BE-465B-9886-69D70ECE65EA}"/>
                </a:ext>
              </a:extLst>
            </p:cNvPr>
            <p:cNvSpPr txBox="1"/>
            <p:nvPr/>
          </p:nvSpPr>
          <p:spPr>
            <a:xfrm>
              <a:off x="7142439" y="4776972"/>
              <a:ext cx="397545" cy="18466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ctr">
              <a:spAutoFit/>
            </a:bodyPr>
            <a:lstStyle/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2050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FABC2260-15E0-4571-8A8B-C81569D140FC}"/>
                </a:ext>
              </a:extLst>
            </p:cNvPr>
            <p:cNvSpPr txBox="1"/>
            <p:nvPr/>
          </p:nvSpPr>
          <p:spPr>
            <a:xfrm>
              <a:off x="7185719" y="3903550"/>
              <a:ext cx="310984" cy="36933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rtlCol="0" anchor="ctr">
              <a:spAutoFit/>
            </a:bodyPr>
            <a:lstStyle/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Net</a:t>
              </a:r>
            </a:p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zero</a:t>
              </a:r>
            </a:p>
          </p:txBody>
        </p:sp>
        <p:pic>
          <p:nvPicPr>
            <p:cNvPr id="106" name="Picture 29" descr="Total Logo Vector (.AI) Free Download">
              <a:extLst>
                <a:ext uri="{FF2B5EF4-FFF2-40B4-BE49-F238E27FC236}">
                  <a16:creationId xmlns:a16="http://schemas.microsoft.com/office/drawing/2014/main" id="{A2C9775A-1D35-4F60-B88A-28445770A4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1984" b="98810" l="0" r="98000">
                          <a14:foregroundMark x1="10500" y1="88492" x2="10500" y2="90079"/>
                          <a14:foregroundMark x1="8500" y1="85317" x2="12000" y2="95635"/>
                          <a14:foregroundMark x1="2000" y1="86111" x2="0" y2="86905"/>
                          <a14:foregroundMark x1="13500" y1="97222" x2="9500" y2="99603"/>
                          <a14:foregroundMark x1="23500" y1="90873" x2="21500" y2="96032"/>
                          <a14:foregroundMark x1="52000" y1="90079" x2="51500" y2="99603"/>
                          <a14:foregroundMark x1="67000" y1="92063" x2="62500" y2="96429"/>
                          <a14:foregroundMark x1="86000" y1="90873" x2="87000" y2="96429"/>
                          <a14:foregroundMark x1="95000" y1="98016" x2="98000" y2="98016"/>
                          <a14:foregroundMark x1="44500" y1="6746" x2="58500" y2="6349"/>
                          <a14:foregroundMark x1="56500" y1="1984" x2="60500" y2="31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232" y="3381352"/>
              <a:ext cx="375959" cy="478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543C00FF-7F7E-45BC-9764-96B8E85EE13A}"/>
                </a:ext>
              </a:extLst>
            </p:cNvPr>
            <p:cNvSpPr txBox="1"/>
            <p:nvPr/>
          </p:nvSpPr>
          <p:spPr>
            <a:xfrm>
              <a:off x="6923629" y="4312983"/>
              <a:ext cx="835165" cy="36933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rtlCol="0" anchor="ctr">
              <a:spAutoFit/>
            </a:bodyPr>
            <a:lstStyle/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1-2, 3: 60+% </a:t>
              </a:r>
            </a:p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reduction</a:t>
              </a:r>
            </a:p>
          </p:txBody>
        </p:sp>
      </p:grpSp>
      <p:sp>
        <p:nvSpPr>
          <p:cNvPr id="108" name="Rectangle: Rounded Corners 16">
            <a:extLst>
              <a:ext uri="{FF2B5EF4-FFF2-40B4-BE49-F238E27FC236}">
                <a16:creationId xmlns:a16="http://schemas.microsoft.com/office/drawing/2014/main" id="{B4891C74-AC58-5542-93AF-BAE7B471B89F}"/>
              </a:ext>
            </a:extLst>
          </p:cNvPr>
          <p:cNvSpPr/>
          <p:nvPr/>
        </p:nvSpPr>
        <p:spPr>
          <a:xfrm rot="5400000">
            <a:off x="9292102" y="2562796"/>
            <a:ext cx="173428" cy="45719"/>
          </a:xfrm>
          <a:prstGeom prst="roundRect">
            <a:avLst/>
          </a:prstGeom>
          <a:solidFill>
            <a:schemeClr val="tx2"/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808D27B-063C-E548-82A4-EB99A6715251}"/>
              </a:ext>
            </a:extLst>
          </p:cNvPr>
          <p:cNvSpPr txBox="1"/>
          <p:nvPr/>
        </p:nvSpPr>
        <p:spPr>
          <a:xfrm>
            <a:off x="9236150" y="2262991"/>
            <a:ext cx="285335" cy="184666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-52"/>
                <a:cs typeface="Arial" pitchFamily="34" charset="0"/>
              </a:rPr>
              <a:t>Sep</a:t>
            </a:r>
          </a:p>
        </p:txBody>
      </p:sp>
      <p:sp>
        <p:nvSpPr>
          <p:cNvPr id="110" name="Rectangle: Rounded Corners 18">
            <a:extLst>
              <a:ext uri="{FF2B5EF4-FFF2-40B4-BE49-F238E27FC236}">
                <a16:creationId xmlns:a16="http://schemas.microsoft.com/office/drawing/2014/main" id="{769B4A41-E0DC-BE45-9A9C-221DD1568891}"/>
              </a:ext>
            </a:extLst>
          </p:cNvPr>
          <p:cNvSpPr/>
          <p:nvPr/>
        </p:nvSpPr>
        <p:spPr>
          <a:xfrm rot="5400000">
            <a:off x="8688993" y="2562796"/>
            <a:ext cx="173428" cy="45719"/>
          </a:xfrm>
          <a:prstGeom prst="roundRect">
            <a:avLst/>
          </a:prstGeom>
          <a:solidFill>
            <a:schemeClr val="tx2"/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7ACE837F-BC8D-634E-BE82-D5C9C7F0AF89}"/>
              </a:ext>
            </a:extLst>
          </p:cNvPr>
          <p:cNvSpPr txBox="1"/>
          <p:nvPr/>
        </p:nvSpPr>
        <p:spPr>
          <a:xfrm>
            <a:off x="8627429" y="2262991"/>
            <a:ext cx="296556" cy="184666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-52"/>
                <a:cs typeface="Arial" pitchFamily="34" charset="0"/>
              </a:rPr>
              <a:t>Aug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E6BCE629-3654-3A40-9D9F-2595AA6ADEAB}"/>
              </a:ext>
            </a:extLst>
          </p:cNvPr>
          <p:cNvSpPr txBox="1"/>
          <p:nvPr/>
        </p:nvSpPr>
        <p:spPr>
          <a:xfrm>
            <a:off x="7902508" y="2277245"/>
            <a:ext cx="554639" cy="184666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-52"/>
                <a:cs typeface="Arial" pitchFamily="34" charset="0"/>
              </a:rPr>
              <a:t>Jun/Jul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0841345-6383-D547-8BE1-EF9DB8A209A3}"/>
              </a:ext>
            </a:extLst>
          </p:cNvPr>
          <p:cNvSpPr txBox="1"/>
          <p:nvPr/>
        </p:nvSpPr>
        <p:spPr>
          <a:xfrm>
            <a:off x="9902736" y="2247735"/>
            <a:ext cx="251672" cy="184666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rgbClr val="000000"/>
                </a:solidFill>
                <a:latin typeface="Raleway" panose="020B0503030101060003" pitchFamily="34" charset="-52"/>
                <a:cs typeface="Arial" pitchFamily="34" charset="0"/>
              </a:rPr>
              <a:t>Oct</a:t>
            </a:r>
            <a:endParaRPr kumimoji="0" lang="en-GB" sz="12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anose="020B0503030101060003" pitchFamily="34" charset="-52"/>
              <a:cs typeface="Arial" pitchFamily="34" charset="0"/>
            </a:endParaRPr>
          </a:p>
        </p:txBody>
      </p:sp>
      <p:sp>
        <p:nvSpPr>
          <p:cNvPr id="114" name="Rectangle: Rounded Corners 16">
            <a:extLst>
              <a:ext uri="{FF2B5EF4-FFF2-40B4-BE49-F238E27FC236}">
                <a16:creationId xmlns:a16="http://schemas.microsoft.com/office/drawing/2014/main" id="{D05A2C5B-FF2D-574A-B4F1-72E02C0E8E29}"/>
              </a:ext>
            </a:extLst>
          </p:cNvPr>
          <p:cNvSpPr/>
          <p:nvPr/>
        </p:nvSpPr>
        <p:spPr>
          <a:xfrm rot="5400000">
            <a:off x="10568751" y="2562796"/>
            <a:ext cx="173428" cy="45719"/>
          </a:xfrm>
          <a:prstGeom prst="roundRect">
            <a:avLst/>
          </a:prstGeom>
          <a:solidFill>
            <a:schemeClr val="tx2"/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A423AE50-5177-1A4B-A408-22ABBE4B8A6F}"/>
              </a:ext>
            </a:extLst>
          </p:cNvPr>
          <p:cNvSpPr txBox="1"/>
          <p:nvPr/>
        </p:nvSpPr>
        <p:spPr>
          <a:xfrm>
            <a:off x="10507989" y="2232268"/>
            <a:ext cx="294954" cy="184666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-52"/>
                <a:cs typeface="Arial" pitchFamily="34" charset="0"/>
              </a:rPr>
              <a:t>Nov</a:t>
            </a:r>
          </a:p>
        </p:txBody>
      </p:sp>
      <p:cxnSp>
        <p:nvCxnSpPr>
          <p:cNvPr id="116" name="Straight Connector 193">
            <a:extLst>
              <a:ext uri="{FF2B5EF4-FFF2-40B4-BE49-F238E27FC236}">
                <a16:creationId xmlns:a16="http://schemas.microsoft.com/office/drawing/2014/main" id="{FB3E61C8-644D-4E44-8A54-0EA3B9DA98DB}"/>
              </a:ext>
            </a:extLst>
          </p:cNvPr>
          <p:cNvCxnSpPr/>
          <p:nvPr/>
        </p:nvCxnSpPr>
        <p:spPr>
          <a:xfrm>
            <a:off x="8800507" y="4911858"/>
            <a:ext cx="0" cy="1344359"/>
          </a:xfrm>
          <a:prstGeom prst="line">
            <a:avLst/>
          </a:prstGeom>
          <a:ln w="9525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54995808-3EFC-9E48-96F6-0F6B64DAC9BC}"/>
              </a:ext>
            </a:extLst>
          </p:cNvPr>
          <p:cNvSpPr txBox="1"/>
          <p:nvPr/>
        </p:nvSpPr>
        <p:spPr>
          <a:xfrm>
            <a:off x="9001268" y="4886926"/>
            <a:ext cx="2385015" cy="1538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lvl="0" algn="ctr" defTabSz="898798">
              <a:defRPr/>
            </a:pPr>
            <a:r>
              <a:rPr lang="en-US" sz="1000" b="1">
                <a:solidFill>
                  <a:srgbClr val="000000"/>
                </a:solidFill>
                <a:latin typeface="Raleway" panose="020B0503030101060003" pitchFamily="34" charset="-52"/>
                <a:cs typeface="Arial" pitchFamily="34" charset="0"/>
              </a:rPr>
              <a:t>Automotive and logistics</a:t>
            </a: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anose="020B0503030101060003" pitchFamily="34" charset="-52"/>
              <a:cs typeface="Arial" pitchFamily="34" charset="0"/>
            </a:endParaRPr>
          </a:p>
        </p:txBody>
      </p: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23EAEB8F-2F39-415B-BCEB-273EFC9EF224}"/>
              </a:ext>
            </a:extLst>
          </p:cNvPr>
          <p:cNvGrpSpPr/>
          <p:nvPr/>
        </p:nvGrpSpPr>
        <p:grpSpPr>
          <a:xfrm>
            <a:off x="8115675" y="3243792"/>
            <a:ext cx="517852" cy="1516956"/>
            <a:chOff x="7831754" y="3444682"/>
            <a:chExt cx="517852" cy="1516956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DE7797DB-EF79-434C-B0FE-90B264189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>
              <a:off x="7831754" y="3444682"/>
              <a:ext cx="517852" cy="371374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47FDAD8-AF50-584E-8434-325A7FA88F1A}"/>
                </a:ext>
              </a:extLst>
            </p:cNvPr>
            <p:cNvSpPr txBox="1"/>
            <p:nvPr/>
          </p:nvSpPr>
          <p:spPr>
            <a:xfrm>
              <a:off x="7935188" y="3887535"/>
              <a:ext cx="310984" cy="36933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rtlCol="0" anchor="ctr">
              <a:spAutoFit/>
            </a:bodyPr>
            <a:lstStyle/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Net</a:t>
              </a:r>
            </a:p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zero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B5DD07B8-2946-5544-98AD-94CB2D8ED967}"/>
                </a:ext>
              </a:extLst>
            </p:cNvPr>
            <p:cNvSpPr txBox="1"/>
            <p:nvPr/>
          </p:nvSpPr>
          <p:spPr>
            <a:xfrm>
              <a:off x="7984882" y="4408588"/>
              <a:ext cx="211596" cy="18466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rtlCol="0" anchor="ctr">
              <a:spAutoFit/>
            </a:bodyPr>
            <a:lstStyle/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1-2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0C6E4086-8616-0248-810A-546EA6315BA9}"/>
                </a:ext>
              </a:extLst>
            </p:cNvPr>
            <p:cNvSpPr txBox="1"/>
            <p:nvPr/>
          </p:nvSpPr>
          <p:spPr>
            <a:xfrm>
              <a:off x="7891908" y="4776972"/>
              <a:ext cx="397545" cy="18466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ctr">
              <a:spAutoFit/>
            </a:bodyPr>
            <a:lstStyle/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2050</a:t>
              </a:r>
            </a:p>
          </p:txBody>
        </p:sp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78FCBA6C-6296-440A-9ECF-05031A71EE36}"/>
              </a:ext>
            </a:extLst>
          </p:cNvPr>
          <p:cNvGrpSpPr/>
          <p:nvPr/>
        </p:nvGrpSpPr>
        <p:grpSpPr>
          <a:xfrm>
            <a:off x="8777257" y="3278954"/>
            <a:ext cx="970493" cy="1481794"/>
            <a:chOff x="8506315" y="3479844"/>
            <a:chExt cx="970493" cy="1481794"/>
          </a:xfrm>
        </p:grpSpPr>
        <p:pic>
          <p:nvPicPr>
            <p:cNvPr id="124" name="Рисунок 123">
              <a:extLst>
                <a:ext uri="{FF2B5EF4-FFF2-40B4-BE49-F238E27FC236}">
                  <a16:creationId xmlns:a16="http://schemas.microsoft.com/office/drawing/2014/main" id="{8D771195-B42F-BC4F-BC4C-99888127A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8506315" y="3479844"/>
              <a:ext cx="970493" cy="302204"/>
            </a:xfrm>
            <a:prstGeom prst="rect">
              <a:avLst/>
            </a:prstGeom>
          </p:spPr>
        </p:pic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44B8F97B-737E-3F4F-859D-29E2102C20A8}"/>
                </a:ext>
              </a:extLst>
            </p:cNvPr>
            <p:cNvSpPr txBox="1"/>
            <p:nvPr/>
          </p:nvSpPr>
          <p:spPr>
            <a:xfrm>
              <a:off x="8836069" y="3903550"/>
              <a:ext cx="310984" cy="36933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rtlCol="0" anchor="ctr">
              <a:spAutoFit/>
            </a:bodyPr>
            <a:lstStyle/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Net</a:t>
              </a:r>
            </a:p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zero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26232ADB-8577-914F-9705-26FB7AECAA65}"/>
                </a:ext>
              </a:extLst>
            </p:cNvPr>
            <p:cNvSpPr txBox="1"/>
            <p:nvPr/>
          </p:nvSpPr>
          <p:spPr>
            <a:xfrm>
              <a:off x="8885763" y="4408588"/>
              <a:ext cx="211596" cy="18466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rtlCol="0" anchor="ctr">
              <a:spAutoFit/>
            </a:bodyPr>
            <a:lstStyle/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1-2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F774104A-FD5E-B146-8236-309358E8694B}"/>
                </a:ext>
              </a:extLst>
            </p:cNvPr>
            <p:cNvSpPr txBox="1"/>
            <p:nvPr/>
          </p:nvSpPr>
          <p:spPr>
            <a:xfrm>
              <a:off x="8573981" y="4776972"/>
              <a:ext cx="835161" cy="18466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ctr">
              <a:spAutoFit/>
            </a:bodyPr>
            <a:lstStyle/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2045-2055</a:t>
              </a:r>
            </a:p>
          </p:txBody>
        </p:sp>
      </p:grpSp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DCF6B54F-A6C6-3347-A63F-4759691DCDE3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929318" y="5230093"/>
            <a:ext cx="785296" cy="302639"/>
          </a:xfrm>
          <a:prstGeom prst="rect">
            <a:avLst/>
          </a:prstGeom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52E5E1F9-BB85-C647-84F7-86B9E06E4858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9186202" y="5571048"/>
            <a:ext cx="464382" cy="447137"/>
          </a:xfrm>
          <a:prstGeom prst="rect">
            <a:avLst/>
          </a:prstGeom>
        </p:spPr>
      </p:pic>
      <p:pic>
        <p:nvPicPr>
          <p:cNvPr id="130" name="Рисунок 129" descr="Изображение выглядит как текст, коллекция картинок, посуда, обеденный сервиз&#10;&#10;Автоматически созданное описание">
            <a:extLst>
              <a:ext uri="{FF2B5EF4-FFF2-40B4-BE49-F238E27FC236}">
                <a16:creationId xmlns:a16="http://schemas.microsoft.com/office/drawing/2014/main" id="{0BA89400-EE6D-E746-861A-07D359A5ECAB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9954102" y="5298459"/>
            <a:ext cx="746268" cy="272589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текст, знак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E11C7531-3095-634C-9016-864FEC170FF3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9974534" y="5816507"/>
            <a:ext cx="854941" cy="238347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DCDA9D3D-F40D-0846-8366-4B437C1C4FD1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0983179" y="5426790"/>
            <a:ext cx="436673" cy="288516"/>
          </a:xfrm>
          <a:prstGeom prst="rect">
            <a:avLst/>
          </a:prstGeom>
        </p:spPr>
      </p:pic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AFA998A9-14B2-43C3-BC95-DC8A78B47BA9}"/>
              </a:ext>
            </a:extLst>
          </p:cNvPr>
          <p:cNvGrpSpPr/>
          <p:nvPr/>
        </p:nvGrpSpPr>
        <p:grpSpPr>
          <a:xfrm>
            <a:off x="9891480" y="3103289"/>
            <a:ext cx="549777" cy="1657459"/>
            <a:chOff x="9705573" y="3304179"/>
            <a:chExt cx="549777" cy="1657459"/>
          </a:xfrm>
        </p:grpSpPr>
        <p:pic>
          <p:nvPicPr>
            <p:cNvPr id="134" name="Рисунок 133">
              <a:extLst>
                <a:ext uri="{FF2B5EF4-FFF2-40B4-BE49-F238E27FC236}">
                  <a16:creationId xmlns:a16="http://schemas.microsoft.com/office/drawing/2014/main" id="{FB42DF30-5B90-2047-8CEE-29C07989E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/>
            <a:stretch>
              <a:fillRect/>
            </a:stretch>
          </p:blipFill>
          <p:spPr>
            <a:xfrm>
              <a:off x="9705573" y="3304179"/>
              <a:ext cx="549777" cy="540909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3455FF67-D5E0-3C4B-A0F9-6323F3E3CC4F}"/>
                </a:ext>
              </a:extLst>
            </p:cNvPr>
            <p:cNvSpPr txBox="1"/>
            <p:nvPr/>
          </p:nvSpPr>
          <p:spPr>
            <a:xfrm>
              <a:off x="9824969" y="3918656"/>
              <a:ext cx="310984" cy="36933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rtlCol="0" anchor="ctr">
              <a:spAutoFit/>
            </a:bodyPr>
            <a:lstStyle/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Net</a:t>
              </a:r>
            </a:p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zero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8FB760D7-6246-604B-8652-9EC34854132A}"/>
                </a:ext>
              </a:extLst>
            </p:cNvPr>
            <p:cNvSpPr txBox="1"/>
            <p:nvPr/>
          </p:nvSpPr>
          <p:spPr>
            <a:xfrm>
              <a:off x="9869854" y="4408588"/>
              <a:ext cx="221214" cy="18466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rtlCol="0" anchor="ctr">
              <a:spAutoFit/>
            </a:bodyPr>
            <a:lstStyle/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1-3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E66442A6-0046-FF42-8848-96A3D1F204A5}"/>
                </a:ext>
              </a:extLst>
            </p:cNvPr>
            <p:cNvSpPr txBox="1"/>
            <p:nvPr/>
          </p:nvSpPr>
          <p:spPr>
            <a:xfrm>
              <a:off x="9781689" y="4776972"/>
              <a:ext cx="397545" cy="18466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ctr">
              <a:spAutoFit/>
            </a:bodyPr>
            <a:lstStyle/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2050</a:t>
              </a: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1D8523C-1CAC-4C7F-B1D5-52050AC6A2A3}"/>
              </a:ext>
            </a:extLst>
          </p:cNvPr>
          <p:cNvGrpSpPr/>
          <p:nvPr/>
        </p:nvGrpSpPr>
        <p:grpSpPr>
          <a:xfrm>
            <a:off x="10584992" y="3155407"/>
            <a:ext cx="587658" cy="1605341"/>
            <a:chOff x="10584992" y="3416457"/>
            <a:chExt cx="587658" cy="1605341"/>
          </a:xfrm>
        </p:grpSpPr>
        <p:pic>
          <p:nvPicPr>
            <p:cNvPr id="139" name="Picture 4" descr="Statoil to change name to Equinor - Statoil to change name to ...">
              <a:extLst>
                <a:ext uri="{FF2B5EF4-FFF2-40B4-BE49-F238E27FC236}">
                  <a16:creationId xmlns:a16="http://schemas.microsoft.com/office/drawing/2014/main" id="{2DD40D89-2EE5-CB4A-8BB2-A15D857660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0" cstate="print">
              <a:extLst>
                <a:ext uri="{BEBA8EAE-BF5A-486C-A8C5-ECC9F3942E4B}">
                  <a14:imgProps xmlns:a14="http://schemas.microsoft.com/office/drawing/2010/main">
                    <a14:imgLayer r:embed="rId51">
                      <a14:imgEffect>
                        <a14:backgroundRemoval t="10000" b="90000" l="10000" r="90000">
                          <a14:foregroundMark x1="25586" y1="72569" x2="25000" y2="75174"/>
                          <a14:foregroundMark x1="32617" y1="74826" x2="31836" y2="77778"/>
                          <a14:foregroundMark x1="39941" y1="74132" x2="39941" y2="77431"/>
                          <a14:foregroundMark x1="47070" y1="75868" x2="47266" y2="79688"/>
                          <a14:foregroundMark x1="46973" y1="69097" x2="46973" y2="69097"/>
                          <a14:foregroundMark x1="49902" y1="75174" x2="49707" y2="78819"/>
                          <a14:foregroundMark x1="57129" y1="76736" x2="57129" y2="79688"/>
                          <a14:foregroundMark x1="65039" y1="75694" x2="65039" y2="78993"/>
                          <a14:foregroundMark x1="56543" y1="49479" x2="56543" y2="49479"/>
                          <a14:foregroundMark x1="56641" y1="49479" x2="56641" y2="49479"/>
                          <a14:foregroundMark x1="59570" y1="29514" x2="59961" y2="33854"/>
                          <a14:foregroundMark x1="61621" y1="55382" x2="62207" y2="53472"/>
                          <a14:foregroundMark x1="67871" y1="53993" x2="67188" y2="53819"/>
                          <a14:foregroundMark x1="69531" y1="44965" x2="70508" y2="460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90" t="10135" r="22690" b="10135"/>
            <a:stretch/>
          </p:blipFill>
          <p:spPr bwMode="auto">
            <a:xfrm>
              <a:off x="10584992" y="3416457"/>
              <a:ext cx="587658" cy="466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15373B31-FBE0-3642-9CA2-120E011DD7AD}"/>
                </a:ext>
              </a:extLst>
            </p:cNvPr>
            <p:cNvSpPr txBox="1"/>
            <p:nvPr/>
          </p:nvSpPr>
          <p:spPr>
            <a:xfrm>
              <a:off x="10723329" y="3979974"/>
              <a:ext cx="310984" cy="36933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rtlCol="0" anchor="ctr">
              <a:spAutoFit/>
            </a:bodyPr>
            <a:lstStyle/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Net</a:t>
              </a:r>
            </a:p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zero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64DA09D5-91A2-3547-9D5A-7A1371424094}"/>
                </a:ext>
              </a:extLst>
            </p:cNvPr>
            <p:cNvSpPr txBox="1"/>
            <p:nvPr/>
          </p:nvSpPr>
          <p:spPr>
            <a:xfrm>
              <a:off x="10768214" y="4468748"/>
              <a:ext cx="221215" cy="18466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rtlCol="0" anchor="ctr">
              <a:spAutoFit/>
            </a:bodyPr>
            <a:lstStyle/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1-3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517B6FD0-1B3D-AE4D-9193-66C6A25C3E63}"/>
                </a:ext>
              </a:extLst>
            </p:cNvPr>
            <p:cNvSpPr txBox="1"/>
            <p:nvPr/>
          </p:nvSpPr>
          <p:spPr>
            <a:xfrm>
              <a:off x="10680049" y="4837132"/>
              <a:ext cx="397545" cy="18466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ctr">
              <a:spAutoFit/>
            </a:bodyPr>
            <a:lstStyle/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2050</a:t>
              </a:r>
            </a:p>
          </p:txBody>
        </p:sp>
      </p:grpSp>
      <p:cxnSp>
        <p:nvCxnSpPr>
          <p:cNvPr id="145" name="Прямая соединительная линия 144">
            <a:extLst>
              <a:ext uri="{FF2B5EF4-FFF2-40B4-BE49-F238E27FC236}">
                <a16:creationId xmlns:a16="http://schemas.microsoft.com/office/drawing/2014/main" id="{D0BFFD71-E415-412F-A818-F13B560AEF1B}"/>
              </a:ext>
            </a:extLst>
          </p:cNvPr>
          <p:cNvCxnSpPr/>
          <p:nvPr/>
        </p:nvCxnSpPr>
        <p:spPr>
          <a:xfrm>
            <a:off x="253193" y="6141913"/>
            <a:ext cx="7865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A16358D1-7F1A-474B-89A7-742F94A4F5CD}"/>
              </a:ext>
            </a:extLst>
          </p:cNvPr>
          <p:cNvGrpSpPr/>
          <p:nvPr/>
        </p:nvGrpSpPr>
        <p:grpSpPr>
          <a:xfrm>
            <a:off x="1190041" y="3185375"/>
            <a:ext cx="756595" cy="1575373"/>
            <a:chOff x="3266433" y="3386265"/>
            <a:chExt cx="756595" cy="1575373"/>
          </a:xfrm>
        </p:grpSpPr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D876EBD3-7A67-4955-9F07-F7207DB3E131}"/>
                </a:ext>
              </a:extLst>
            </p:cNvPr>
            <p:cNvSpPr txBox="1"/>
            <p:nvPr/>
          </p:nvSpPr>
          <p:spPr>
            <a:xfrm>
              <a:off x="3538932" y="4405316"/>
              <a:ext cx="211596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none" lIns="0" tIns="0" rIns="0" bIns="0" rtlCol="0" anchor="ctr">
              <a:spAutoFit/>
            </a:bodyPr>
            <a:lstStyle/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1-2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08C7373D-10A1-42AB-9FFC-14BEEEEB13AD}"/>
                </a:ext>
              </a:extLst>
            </p:cNvPr>
            <p:cNvSpPr txBox="1"/>
            <p:nvPr/>
          </p:nvSpPr>
          <p:spPr>
            <a:xfrm>
              <a:off x="3489238" y="3903550"/>
              <a:ext cx="310983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none" lIns="0" tIns="0" rIns="0" bIns="0" rtlCol="0" anchor="ctr">
              <a:spAutoFit/>
            </a:bodyPr>
            <a:lstStyle/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Net </a:t>
              </a:r>
              <a:b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</a:b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zero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A38715B1-4613-4101-8371-9D8CCA4C62E2}"/>
                </a:ext>
              </a:extLst>
            </p:cNvPr>
            <p:cNvSpPr txBox="1"/>
            <p:nvPr/>
          </p:nvSpPr>
          <p:spPr>
            <a:xfrm>
              <a:off x="3445958" y="4776972"/>
              <a:ext cx="397545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0" tIns="0" rIns="0" bIns="0" rtlCol="0" anchor="ctr">
              <a:spAutoFit/>
            </a:bodyPr>
            <a:lstStyle/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2050</a:t>
              </a:r>
            </a:p>
          </p:txBody>
        </p:sp>
        <p:pic>
          <p:nvPicPr>
            <p:cNvPr id="150" name="Рисунок 149">
              <a:extLst>
                <a:ext uri="{FF2B5EF4-FFF2-40B4-BE49-F238E27FC236}">
                  <a16:creationId xmlns:a16="http://schemas.microsoft.com/office/drawing/2014/main" id="{DF69B701-0D36-7E46-A061-44C832D9F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/>
            <a:stretch>
              <a:fillRect/>
            </a:stretch>
          </p:blipFill>
          <p:spPr>
            <a:xfrm>
              <a:off x="3266433" y="3386265"/>
              <a:ext cx="756595" cy="439313"/>
            </a:xfrm>
            <a:prstGeom prst="rect">
              <a:avLst/>
            </a:prstGeom>
          </p:spPr>
        </p:pic>
      </p:grpSp>
      <p:sp>
        <p:nvSpPr>
          <p:cNvPr id="151" name="Полилиния: фигура 55">
            <a:extLst>
              <a:ext uri="{FF2B5EF4-FFF2-40B4-BE49-F238E27FC236}">
                <a16:creationId xmlns:a16="http://schemas.microsoft.com/office/drawing/2014/main" id="{47EA07B0-A451-40D9-AA85-E9CD4E0FAE9A}"/>
              </a:ext>
            </a:extLst>
          </p:cNvPr>
          <p:cNvSpPr/>
          <p:nvPr/>
        </p:nvSpPr>
        <p:spPr>
          <a:xfrm>
            <a:off x="1538035" y="2584421"/>
            <a:ext cx="902696" cy="583531"/>
          </a:xfrm>
          <a:custGeom>
            <a:avLst/>
            <a:gdLst>
              <a:gd name="connsiteX0" fmla="*/ 0 w 294774"/>
              <a:gd name="connsiteY0" fmla="*/ 0 h 583531"/>
              <a:gd name="connsiteX1" fmla="*/ 0 w 294774"/>
              <a:gd name="connsiteY1" fmla="*/ 445168 h 583531"/>
              <a:gd name="connsiteX2" fmla="*/ 294774 w 294774"/>
              <a:gd name="connsiteY2" fmla="*/ 445168 h 583531"/>
              <a:gd name="connsiteX3" fmla="*/ 294774 w 294774"/>
              <a:gd name="connsiteY3" fmla="*/ 583531 h 583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774" h="583531">
                <a:moveTo>
                  <a:pt x="0" y="0"/>
                </a:moveTo>
                <a:lnTo>
                  <a:pt x="0" y="445168"/>
                </a:lnTo>
                <a:lnTo>
                  <a:pt x="294774" y="445168"/>
                </a:lnTo>
                <a:lnTo>
                  <a:pt x="294774" y="583531"/>
                </a:lnTo>
              </a:path>
            </a:pathLst>
          </a:custGeom>
          <a:noFill/>
          <a:ln>
            <a:prstDash val="sysDot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" name="Полилиния: фигура 56">
            <a:extLst>
              <a:ext uri="{FF2B5EF4-FFF2-40B4-BE49-F238E27FC236}">
                <a16:creationId xmlns:a16="http://schemas.microsoft.com/office/drawing/2014/main" id="{B9109412-71A2-474C-9A47-99C039891601}"/>
              </a:ext>
            </a:extLst>
          </p:cNvPr>
          <p:cNvSpPr/>
          <p:nvPr/>
        </p:nvSpPr>
        <p:spPr>
          <a:xfrm>
            <a:off x="2670939" y="2590437"/>
            <a:ext cx="1563784" cy="502306"/>
          </a:xfrm>
          <a:custGeom>
            <a:avLst/>
            <a:gdLst>
              <a:gd name="connsiteX0" fmla="*/ 0 w 156411"/>
              <a:gd name="connsiteY0" fmla="*/ 0 h 541421"/>
              <a:gd name="connsiteX1" fmla="*/ 0 w 156411"/>
              <a:gd name="connsiteY1" fmla="*/ 348916 h 541421"/>
              <a:gd name="connsiteX2" fmla="*/ 156411 w 156411"/>
              <a:gd name="connsiteY2" fmla="*/ 348916 h 541421"/>
              <a:gd name="connsiteX3" fmla="*/ 156411 w 156411"/>
              <a:gd name="connsiteY3" fmla="*/ 541421 h 54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411" h="541421">
                <a:moveTo>
                  <a:pt x="0" y="0"/>
                </a:moveTo>
                <a:lnTo>
                  <a:pt x="0" y="348916"/>
                </a:lnTo>
                <a:lnTo>
                  <a:pt x="156411" y="348916"/>
                </a:lnTo>
                <a:lnTo>
                  <a:pt x="156411" y="541421"/>
                </a:lnTo>
              </a:path>
            </a:pathLst>
          </a:custGeom>
          <a:noFill/>
          <a:ln>
            <a:prstDash val="sysDot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Полилиния: фигура 58">
            <a:extLst>
              <a:ext uri="{FF2B5EF4-FFF2-40B4-BE49-F238E27FC236}">
                <a16:creationId xmlns:a16="http://schemas.microsoft.com/office/drawing/2014/main" id="{D4F830A0-0D5B-4E9A-94E1-76F135407A42}"/>
              </a:ext>
            </a:extLst>
          </p:cNvPr>
          <p:cNvSpPr/>
          <p:nvPr/>
        </p:nvSpPr>
        <p:spPr>
          <a:xfrm>
            <a:off x="4119158" y="2578405"/>
            <a:ext cx="830074" cy="456205"/>
          </a:xfrm>
          <a:custGeom>
            <a:avLst/>
            <a:gdLst>
              <a:gd name="connsiteX0" fmla="*/ 0 w 288757"/>
              <a:gd name="connsiteY0" fmla="*/ 0 h 559468"/>
              <a:gd name="connsiteX1" fmla="*/ 0 w 288757"/>
              <a:gd name="connsiteY1" fmla="*/ 342900 h 559468"/>
              <a:gd name="connsiteX2" fmla="*/ 288757 w 288757"/>
              <a:gd name="connsiteY2" fmla="*/ 342900 h 559468"/>
              <a:gd name="connsiteX3" fmla="*/ 288757 w 288757"/>
              <a:gd name="connsiteY3" fmla="*/ 559468 h 559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757" h="559468">
                <a:moveTo>
                  <a:pt x="0" y="0"/>
                </a:moveTo>
                <a:lnTo>
                  <a:pt x="0" y="342900"/>
                </a:lnTo>
                <a:lnTo>
                  <a:pt x="288757" y="342900"/>
                </a:lnTo>
                <a:lnTo>
                  <a:pt x="288757" y="559468"/>
                </a:lnTo>
              </a:path>
            </a:pathLst>
          </a:custGeom>
          <a:noFill/>
          <a:ln>
            <a:prstDash val="sysDot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Полилиния: фигура 59">
            <a:extLst>
              <a:ext uri="{FF2B5EF4-FFF2-40B4-BE49-F238E27FC236}">
                <a16:creationId xmlns:a16="http://schemas.microsoft.com/office/drawing/2014/main" id="{4B16C430-BF16-4201-A689-A8D0A0F1B30C}"/>
              </a:ext>
            </a:extLst>
          </p:cNvPr>
          <p:cNvSpPr/>
          <p:nvPr/>
        </p:nvSpPr>
        <p:spPr>
          <a:xfrm>
            <a:off x="4871132" y="2578408"/>
            <a:ext cx="899684" cy="515130"/>
          </a:xfrm>
          <a:custGeom>
            <a:avLst/>
            <a:gdLst>
              <a:gd name="connsiteX0" fmla="*/ 0 w 385011"/>
              <a:gd name="connsiteY0" fmla="*/ 0 h 541421"/>
              <a:gd name="connsiteX1" fmla="*/ 0 w 385011"/>
              <a:gd name="connsiteY1" fmla="*/ 342900 h 541421"/>
              <a:gd name="connsiteX2" fmla="*/ 385011 w 385011"/>
              <a:gd name="connsiteY2" fmla="*/ 342900 h 541421"/>
              <a:gd name="connsiteX3" fmla="*/ 385011 w 385011"/>
              <a:gd name="connsiteY3" fmla="*/ 541421 h 541421"/>
              <a:gd name="connsiteX0" fmla="*/ 0 w 387377"/>
              <a:gd name="connsiteY0" fmla="*/ 0 h 807662"/>
              <a:gd name="connsiteX1" fmla="*/ 0 w 387377"/>
              <a:gd name="connsiteY1" fmla="*/ 342900 h 807662"/>
              <a:gd name="connsiteX2" fmla="*/ 385011 w 387377"/>
              <a:gd name="connsiteY2" fmla="*/ 342900 h 807662"/>
              <a:gd name="connsiteX3" fmla="*/ 387377 w 387377"/>
              <a:gd name="connsiteY3" fmla="*/ 807662 h 807662"/>
              <a:gd name="connsiteX0" fmla="*/ 0 w 385011"/>
              <a:gd name="connsiteY0" fmla="*/ 0 h 804210"/>
              <a:gd name="connsiteX1" fmla="*/ 0 w 385011"/>
              <a:gd name="connsiteY1" fmla="*/ 342900 h 804210"/>
              <a:gd name="connsiteX2" fmla="*/ 385011 w 385011"/>
              <a:gd name="connsiteY2" fmla="*/ 342900 h 804210"/>
              <a:gd name="connsiteX3" fmla="*/ 384341 w 385011"/>
              <a:gd name="connsiteY3" fmla="*/ 804210 h 804210"/>
              <a:gd name="connsiteX0" fmla="*/ 0 w 385011"/>
              <a:gd name="connsiteY0" fmla="*/ 0 h 944868"/>
              <a:gd name="connsiteX1" fmla="*/ 0 w 385011"/>
              <a:gd name="connsiteY1" fmla="*/ 342900 h 944868"/>
              <a:gd name="connsiteX2" fmla="*/ 385011 w 385011"/>
              <a:gd name="connsiteY2" fmla="*/ 342900 h 944868"/>
              <a:gd name="connsiteX3" fmla="*/ 383329 w 385011"/>
              <a:gd name="connsiteY3" fmla="*/ 944868 h 944868"/>
              <a:gd name="connsiteX0" fmla="*/ 0 w 386365"/>
              <a:gd name="connsiteY0" fmla="*/ 0 h 961416"/>
              <a:gd name="connsiteX1" fmla="*/ 0 w 386365"/>
              <a:gd name="connsiteY1" fmla="*/ 342900 h 961416"/>
              <a:gd name="connsiteX2" fmla="*/ 385011 w 386365"/>
              <a:gd name="connsiteY2" fmla="*/ 342900 h 961416"/>
              <a:gd name="connsiteX3" fmla="*/ 386365 w 386365"/>
              <a:gd name="connsiteY3" fmla="*/ 961416 h 9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365" h="961416">
                <a:moveTo>
                  <a:pt x="0" y="0"/>
                </a:moveTo>
                <a:lnTo>
                  <a:pt x="0" y="342900"/>
                </a:lnTo>
                <a:lnTo>
                  <a:pt x="385011" y="342900"/>
                </a:lnTo>
                <a:cubicBezTo>
                  <a:pt x="385011" y="409074"/>
                  <a:pt x="386365" y="895242"/>
                  <a:pt x="386365" y="961416"/>
                </a:cubicBezTo>
              </a:path>
            </a:pathLst>
          </a:custGeom>
          <a:noFill/>
          <a:ln>
            <a:prstDash val="sysDot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9" name="Полилиния: фигура 60">
            <a:extLst>
              <a:ext uri="{FF2B5EF4-FFF2-40B4-BE49-F238E27FC236}">
                <a16:creationId xmlns:a16="http://schemas.microsoft.com/office/drawing/2014/main" id="{97820C10-C99E-4FAD-83C5-1F825ABBC4DD}"/>
              </a:ext>
            </a:extLst>
          </p:cNvPr>
          <p:cNvSpPr/>
          <p:nvPr/>
        </p:nvSpPr>
        <p:spPr>
          <a:xfrm>
            <a:off x="6593370" y="2590436"/>
            <a:ext cx="395319" cy="523374"/>
          </a:xfrm>
          <a:custGeom>
            <a:avLst/>
            <a:gdLst>
              <a:gd name="connsiteX0" fmla="*/ 860258 w 860258"/>
              <a:gd name="connsiteY0" fmla="*/ 0 h 523374"/>
              <a:gd name="connsiteX1" fmla="*/ 860258 w 860258"/>
              <a:gd name="connsiteY1" fmla="*/ 324853 h 523374"/>
              <a:gd name="connsiteX2" fmla="*/ 0 w 860258"/>
              <a:gd name="connsiteY2" fmla="*/ 324853 h 523374"/>
              <a:gd name="connsiteX3" fmla="*/ 0 w 860258"/>
              <a:gd name="connsiteY3" fmla="*/ 523374 h 52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0258" h="523374">
                <a:moveTo>
                  <a:pt x="860258" y="0"/>
                </a:moveTo>
                <a:lnTo>
                  <a:pt x="860258" y="324853"/>
                </a:lnTo>
                <a:lnTo>
                  <a:pt x="0" y="324853"/>
                </a:lnTo>
                <a:lnTo>
                  <a:pt x="0" y="523374"/>
                </a:lnTo>
              </a:path>
            </a:pathLst>
          </a:custGeom>
          <a:noFill/>
          <a:ln>
            <a:prstDash val="sysDot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0" name="Полилиния: фигура 61">
            <a:extLst>
              <a:ext uri="{FF2B5EF4-FFF2-40B4-BE49-F238E27FC236}">
                <a16:creationId xmlns:a16="http://schemas.microsoft.com/office/drawing/2014/main" id="{C6B8E4D3-F296-485E-B729-7415AC6FB1EB}"/>
              </a:ext>
            </a:extLst>
          </p:cNvPr>
          <p:cNvSpPr/>
          <p:nvPr/>
        </p:nvSpPr>
        <p:spPr>
          <a:xfrm flipH="1">
            <a:off x="7511391" y="2590436"/>
            <a:ext cx="66663" cy="529390"/>
          </a:xfrm>
          <a:custGeom>
            <a:avLst/>
            <a:gdLst>
              <a:gd name="connsiteX0" fmla="*/ 391026 w 391026"/>
              <a:gd name="connsiteY0" fmla="*/ 0 h 529390"/>
              <a:gd name="connsiteX1" fmla="*/ 391026 w 391026"/>
              <a:gd name="connsiteY1" fmla="*/ 342900 h 529390"/>
              <a:gd name="connsiteX2" fmla="*/ 0 w 391026"/>
              <a:gd name="connsiteY2" fmla="*/ 342900 h 529390"/>
              <a:gd name="connsiteX3" fmla="*/ 0 w 391026"/>
              <a:gd name="connsiteY3" fmla="*/ 529390 h 52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026" h="529390">
                <a:moveTo>
                  <a:pt x="391026" y="0"/>
                </a:moveTo>
                <a:lnTo>
                  <a:pt x="391026" y="342900"/>
                </a:lnTo>
                <a:lnTo>
                  <a:pt x="0" y="342900"/>
                </a:lnTo>
                <a:lnTo>
                  <a:pt x="0" y="529390"/>
                </a:lnTo>
              </a:path>
            </a:pathLst>
          </a:custGeom>
          <a:noFill/>
          <a:ln>
            <a:prstDash val="sysDot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1" name="Полилиния: фигура 62">
            <a:extLst>
              <a:ext uri="{FF2B5EF4-FFF2-40B4-BE49-F238E27FC236}">
                <a16:creationId xmlns:a16="http://schemas.microsoft.com/office/drawing/2014/main" id="{18480FD2-60C9-4A74-B6F6-A974D4FDA916}"/>
              </a:ext>
            </a:extLst>
          </p:cNvPr>
          <p:cNvSpPr/>
          <p:nvPr/>
        </p:nvSpPr>
        <p:spPr>
          <a:xfrm>
            <a:off x="10179535" y="2572390"/>
            <a:ext cx="358469" cy="573778"/>
          </a:xfrm>
          <a:custGeom>
            <a:avLst/>
            <a:gdLst>
              <a:gd name="connsiteX0" fmla="*/ 625642 w 625642"/>
              <a:gd name="connsiteY0" fmla="*/ 0 h 589547"/>
              <a:gd name="connsiteX1" fmla="*/ 625642 w 625642"/>
              <a:gd name="connsiteY1" fmla="*/ 511342 h 589547"/>
              <a:gd name="connsiteX2" fmla="*/ 0 w 625642"/>
              <a:gd name="connsiteY2" fmla="*/ 511342 h 589547"/>
              <a:gd name="connsiteX3" fmla="*/ 0 w 625642"/>
              <a:gd name="connsiteY3" fmla="*/ 589547 h 589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5642" h="589547">
                <a:moveTo>
                  <a:pt x="625642" y="0"/>
                </a:moveTo>
                <a:lnTo>
                  <a:pt x="625642" y="511342"/>
                </a:lnTo>
                <a:lnTo>
                  <a:pt x="0" y="511342"/>
                </a:lnTo>
                <a:lnTo>
                  <a:pt x="0" y="589547"/>
                </a:lnTo>
              </a:path>
            </a:pathLst>
          </a:custGeom>
          <a:noFill/>
          <a:ln>
            <a:prstDash val="sysDot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" name="Полилиния: фигура 444416">
            <a:extLst>
              <a:ext uri="{FF2B5EF4-FFF2-40B4-BE49-F238E27FC236}">
                <a16:creationId xmlns:a16="http://schemas.microsoft.com/office/drawing/2014/main" id="{290B9E4B-7E87-42BD-A647-62B182EEBBD7}"/>
              </a:ext>
            </a:extLst>
          </p:cNvPr>
          <p:cNvSpPr/>
          <p:nvPr/>
        </p:nvSpPr>
        <p:spPr>
          <a:xfrm flipH="1">
            <a:off x="8167783" y="2578405"/>
            <a:ext cx="230956" cy="601579"/>
          </a:xfrm>
          <a:custGeom>
            <a:avLst/>
            <a:gdLst>
              <a:gd name="connsiteX0" fmla="*/ 210553 w 210553"/>
              <a:gd name="connsiteY0" fmla="*/ 0 h 601579"/>
              <a:gd name="connsiteX1" fmla="*/ 210553 w 210553"/>
              <a:gd name="connsiteY1" fmla="*/ 385010 h 601579"/>
              <a:gd name="connsiteX2" fmla="*/ 0 w 210553"/>
              <a:gd name="connsiteY2" fmla="*/ 385010 h 601579"/>
              <a:gd name="connsiteX3" fmla="*/ 0 w 210553"/>
              <a:gd name="connsiteY3" fmla="*/ 601579 h 601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553" h="601579">
                <a:moveTo>
                  <a:pt x="210553" y="0"/>
                </a:moveTo>
                <a:lnTo>
                  <a:pt x="210553" y="385010"/>
                </a:lnTo>
                <a:lnTo>
                  <a:pt x="0" y="385010"/>
                </a:lnTo>
                <a:lnTo>
                  <a:pt x="0" y="601579"/>
                </a:lnTo>
              </a:path>
            </a:pathLst>
          </a:custGeom>
          <a:noFill/>
          <a:ln>
            <a:prstDash val="sysDot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0" name="Группа 169">
            <a:extLst>
              <a:ext uri="{FF2B5EF4-FFF2-40B4-BE49-F238E27FC236}">
                <a16:creationId xmlns:a16="http://schemas.microsoft.com/office/drawing/2014/main" id="{D8A74930-4404-406D-B718-A06CF3DB2D73}"/>
              </a:ext>
            </a:extLst>
          </p:cNvPr>
          <p:cNvGrpSpPr/>
          <p:nvPr/>
        </p:nvGrpSpPr>
        <p:grpSpPr>
          <a:xfrm>
            <a:off x="2933006" y="3357415"/>
            <a:ext cx="839779" cy="1371296"/>
            <a:chOff x="1914910" y="3618465"/>
            <a:chExt cx="839779" cy="1371296"/>
          </a:xfrm>
        </p:grpSpPr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1D9C88E5-AAC7-493D-ABF4-92ADB5FC2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4910" y="3618465"/>
              <a:ext cx="839779" cy="190128"/>
            </a:xfrm>
            <a:prstGeom prst="rect">
              <a:avLst/>
            </a:prstGeom>
          </p:spPr>
        </p:pic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15373B31-FBE0-3642-9CA2-120E011DD7AD}"/>
                </a:ext>
              </a:extLst>
            </p:cNvPr>
            <p:cNvSpPr txBox="1"/>
            <p:nvPr/>
          </p:nvSpPr>
          <p:spPr>
            <a:xfrm>
              <a:off x="2152859" y="3969041"/>
              <a:ext cx="363881" cy="36933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rtlCol="0" anchor="ctr">
              <a:spAutoFit/>
            </a:bodyPr>
            <a:lstStyle/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Net</a:t>
              </a:r>
            </a:p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zero</a:t>
              </a:r>
              <a:r>
                <a:rPr lang="en-GB" sz="1200" baseline="30000">
                  <a:solidFill>
                    <a:srgbClr val="000000"/>
                  </a:solidFill>
                  <a:latin typeface="Raleway" panose="020B0503030101060003" pitchFamily="34" charset="-52"/>
                  <a:cs typeface="Arial" pitchFamily="34" charset="0"/>
                </a:rPr>
                <a:t>2</a:t>
              </a: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64DA09D5-91A2-3547-9D5A-7A1371424094}"/>
                </a:ext>
              </a:extLst>
            </p:cNvPr>
            <p:cNvSpPr txBox="1"/>
            <p:nvPr/>
          </p:nvSpPr>
          <p:spPr>
            <a:xfrm>
              <a:off x="2201750" y="4449250"/>
              <a:ext cx="266099" cy="18466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rtlCol="0" anchor="ctr">
              <a:spAutoFit/>
            </a:bodyPr>
            <a:lstStyle/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>
                  <a:solidFill>
                    <a:srgbClr val="000000"/>
                  </a:solidFill>
                  <a:latin typeface="Raleway" panose="020B0503030101060003" pitchFamily="34" charset="-52"/>
                  <a:cs typeface="Arial" pitchFamily="34" charset="0"/>
                </a:rPr>
                <a:t>n/a</a:t>
              </a: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-52"/>
                <a:cs typeface="Arial" pitchFamily="34" charset="0"/>
              </a:endParaRP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517B6FD0-1B3D-AE4D-9193-66C6A25C3E63}"/>
                </a:ext>
              </a:extLst>
            </p:cNvPr>
            <p:cNvSpPr txBox="1"/>
            <p:nvPr/>
          </p:nvSpPr>
          <p:spPr>
            <a:xfrm>
              <a:off x="2136027" y="4805095"/>
              <a:ext cx="397545" cy="18466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ctr">
              <a:spAutoFit/>
            </a:bodyPr>
            <a:lstStyle/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2050</a:t>
              </a:r>
            </a:p>
          </p:txBody>
        </p:sp>
      </p:grpSp>
      <p:sp>
        <p:nvSpPr>
          <p:cNvPr id="175" name="Полилиния: фигура 21">
            <a:extLst>
              <a:ext uri="{FF2B5EF4-FFF2-40B4-BE49-F238E27FC236}">
                <a16:creationId xmlns:a16="http://schemas.microsoft.com/office/drawing/2014/main" id="{DB787774-D9B3-43D7-A7A9-27557B6289B3}"/>
              </a:ext>
            </a:extLst>
          </p:cNvPr>
          <p:cNvSpPr/>
          <p:nvPr/>
        </p:nvSpPr>
        <p:spPr>
          <a:xfrm flipH="1">
            <a:off x="2462476" y="2590100"/>
            <a:ext cx="867005" cy="583529"/>
          </a:xfrm>
          <a:custGeom>
            <a:avLst/>
            <a:gdLst>
              <a:gd name="connsiteX0" fmla="*/ 298450 w 298450"/>
              <a:gd name="connsiteY0" fmla="*/ 0 h 622300"/>
              <a:gd name="connsiteX1" fmla="*/ 298450 w 298450"/>
              <a:gd name="connsiteY1" fmla="*/ 400050 h 622300"/>
              <a:gd name="connsiteX2" fmla="*/ 0 w 298450"/>
              <a:gd name="connsiteY2" fmla="*/ 400050 h 622300"/>
              <a:gd name="connsiteX3" fmla="*/ 0 w 298450"/>
              <a:gd name="connsiteY3" fmla="*/ 62230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450" h="622300">
                <a:moveTo>
                  <a:pt x="298450" y="0"/>
                </a:moveTo>
                <a:lnTo>
                  <a:pt x="298450" y="400050"/>
                </a:lnTo>
                <a:lnTo>
                  <a:pt x="0" y="400050"/>
                </a:lnTo>
                <a:lnTo>
                  <a:pt x="0" y="622300"/>
                </a:lnTo>
              </a:path>
            </a:pathLst>
          </a:custGeom>
          <a:noFill/>
          <a:ln>
            <a:prstDash val="sysDot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4" name="Rectangle: Rounded Corners 32">
            <a:extLst>
              <a:ext uri="{FF2B5EF4-FFF2-40B4-BE49-F238E27FC236}">
                <a16:creationId xmlns:a16="http://schemas.microsoft.com/office/drawing/2014/main" id="{903D15A1-9F7D-4DD4-9633-D0DF7E68B97D}"/>
              </a:ext>
            </a:extLst>
          </p:cNvPr>
          <p:cNvSpPr/>
          <p:nvPr/>
        </p:nvSpPr>
        <p:spPr>
          <a:xfrm rot="5400000">
            <a:off x="314802" y="2557129"/>
            <a:ext cx="173428" cy="45719"/>
          </a:xfrm>
          <a:prstGeom prst="roundRect">
            <a:avLst/>
          </a:prstGeom>
          <a:solidFill>
            <a:schemeClr val="tx2"/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1B103AA6-AF28-4434-B371-6486562B46EC}"/>
              </a:ext>
            </a:extLst>
          </p:cNvPr>
          <p:cNvSpPr txBox="1"/>
          <p:nvPr/>
        </p:nvSpPr>
        <p:spPr>
          <a:xfrm>
            <a:off x="278610" y="2277247"/>
            <a:ext cx="246862" cy="184666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000000"/>
                </a:solidFill>
                <a:latin typeface="Raleway" panose="020B0503030101060003" pitchFamily="34" charset="-52"/>
                <a:cs typeface="Arial" pitchFamily="34" charset="0"/>
              </a:rPr>
              <a:t>Jan</a:t>
            </a:r>
            <a:endParaRPr kumimoji="0" lang="en-GB" sz="12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anose="020B0503030101060003" pitchFamily="34" charset="-52"/>
              <a:cs typeface="Arial" pitchFamily="34" charset="0"/>
            </a:endParaRP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0B76A2AB-647E-4BDB-9DD7-A7D079310AB3}"/>
              </a:ext>
            </a:extLst>
          </p:cNvPr>
          <p:cNvSpPr/>
          <p:nvPr/>
        </p:nvSpPr>
        <p:spPr>
          <a:xfrm flipV="1">
            <a:off x="1285043" y="2539461"/>
            <a:ext cx="548395" cy="45719"/>
          </a:xfrm>
          <a:custGeom>
            <a:avLst/>
            <a:gdLst>
              <a:gd name="connsiteX0" fmla="*/ 611746 w 611746"/>
              <a:gd name="connsiteY0" fmla="*/ 0 h 0"/>
              <a:gd name="connsiteX1" fmla="*/ 0 w 61174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1746">
                <a:moveTo>
                  <a:pt x="611746" y="0"/>
                </a:moveTo>
                <a:lnTo>
                  <a:pt x="0" y="0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: фигура 14">
            <a:extLst>
              <a:ext uri="{FF2B5EF4-FFF2-40B4-BE49-F238E27FC236}">
                <a16:creationId xmlns:a16="http://schemas.microsoft.com/office/drawing/2014/main" id="{3A3859AA-81B2-456D-8056-97FC7661E7C6}"/>
              </a:ext>
            </a:extLst>
          </p:cNvPr>
          <p:cNvSpPr/>
          <p:nvPr/>
        </p:nvSpPr>
        <p:spPr>
          <a:xfrm>
            <a:off x="576705" y="2585182"/>
            <a:ext cx="927992" cy="586354"/>
          </a:xfrm>
          <a:custGeom>
            <a:avLst/>
            <a:gdLst>
              <a:gd name="connsiteX0" fmla="*/ 0 w 1075386"/>
              <a:gd name="connsiteY0" fmla="*/ 0 h 592428"/>
              <a:gd name="connsiteX1" fmla="*/ 0 w 1075386"/>
              <a:gd name="connsiteY1" fmla="*/ 547352 h 592428"/>
              <a:gd name="connsiteX2" fmla="*/ 1075386 w 1075386"/>
              <a:gd name="connsiteY2" fmla="*/ 547352 h 592428"/>
              <a:gd name="connsiteX3" fmla="*/ 1075386 w 1075386"/>
              <a:gd name="connsiteY3" fmla="*/ 592428 h 592428"/>
              <a:gd name="connsiteX0" fmla="*/ 0 w 1078145"/>
              <a:gd name="connsiteY0" fmla="*/ 0 h 662367"/>
              <a:gd name="connsiteX1" fmla="*/ 0 w 1078145"/>
              <a:gd name="connsiteY1" fmla="*/ 547352 h 662367"/>
              <a:gd name="connsiteX2" fmla="*/ 1075386 w 1078145"/>
              <a:gd name="connsiteY2" fmla="*/ 547352 h 662367"/>
              <a:gd name="connsiteX3" fmla="*/ 1078145 w 1078145"/>
              <a:gd name="connsiteY3" fmla="*/ 662367 h 662367"/>
              <a:gd name="connsiteX0" fmla="*/ 0 w 1075386"/>
              <a:gd name="connsiteY0" fmla="*/ 0 h 662367"/>
              <a:gd name="connsiteX1" fmla="*/ 0 w 1075386"/>
              <a:gd name="connsiteY1" fmla="*/ 547352 h 662367"/>
              <a:gd name="connsiteX2" fmla="*/ 1075386 w 1075386"/>
              <a:gd name="connsiteY2" fmla="*/ 547352 h 662367"/>
              <a:gd name="connsiteX3" fmla="*/ 1075385 w 1075386"/>
              <a:gd name="connsiteY3" fmla="*/ 662367 h 662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5386" h="662367">
                <a:moveTo>
                  <a:pt x="0" y="0"/>
                </a:moveTo>
                <a:lnTo>
                  <a:pt x="0" y="547352"/>
                </a:lnTo>
                <a:lnTo>
                  <a:pt x="1075386" y="547352"/>
                </a:lnTo>
                <a:cubicBezTo>
                  <a:pt x="1075386" y="562377"/>
                  <a:pt x="1075385" y="647342"/>
                  <a:pt x="1075385" y="662367"/>
                </a:cubicBezTo>
              </a:path>
            </a:pathLst>
          </a:custGeom>
          <a:noFill/>
          <a:ln>
            <a:prstDash val="sysDot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6" name="Oval 39">
            <a:extLst>
              <a:ext uri="{FF2B5EF4-FFF2-40B4-BE49-F238E27FC236}">
                <a16:creationId xmlns:a16="http://schemas.microsoft.com/office/drawing/2014/main" id="{156C6262-B388-4BA3-94A4-77E1C659222A}"/>
              </a:ext>
            </a:extLst>
          </p:cNvPr>
          <p:cNvSpPr/>
          <p:nvPr/>
        </p:nvSpPr>
        <p:spPr>
          <a:xfrm>
            <a:off x="537852" y="2543049"/>
            <a:ext cx="72000" cy="7200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A1C7AEE9-63EF-4ED5-8966-96CF824E4A6F}"/>
              </a:ext>
            </a:extLst>
          </p:cNvPr>
          <p:cNvGrpSpPr/>
          <p:nvPr/>
        </p:nvGrpSpPr>
        <p:grpSpPr>
          <a:xfrm>
            <a:off x="11316385" y="3155407"/>
            <a:ext cx="664534" cy="1605341"/>
            <a:chOff x="11316385" y="3416457"/>
            <a:chExt cx="664534" cy="1605341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1E3FD6B1-8A55-4E13-A5A3-7A231141B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/>
            <a:stretch>
              <a:fillRect/>
            </a:stretch>
          </p:blipFill>
          <p:spPr>
            <a:xfrm>
              <a:off x="11316385" y="3416457"/>
              <a:ext cx="664534" cy="446206"/>
            </a:xfrm>
            <a:prstGeom prst="rect">
              <a:avLst/>
            </a:prstGeom>
          </p:spPr>
        </p:pic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52805D2C-541D-4BBC-A007-9B38ED4A4A00}"/>
                </a:ext>
              </a:extLst>
            </p:cNvPr>
            <p:cNvSpPr txBox="1"/>
            <p:nvPr/>
          </p:nvSpPr>
          <p:spPr>
            <a:xfrm>
              <a:off x="11495612" y="3979974"/>
              <a:ext cx="310984" cy="36933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rtlCol="0" anchor="ctr">
              <a:spAutoFit/>
            </a:bodyPr>
            <a:lstStyle/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Net</a:t>
              </a:r>
            </a:p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zero</a:t>
              </a: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E984329B-FE27-4C20-8714-359F5292B763}"/>
                </a:ext>
              </a:extLst>
            </p:cNvPr>
            <p:cNvSpPr txBox="1"/>
            <p:nvPr/>
          </p:nvSpPr>
          <p:spPr>
            <a:xfrm>
              <a:off x="11540497" y="4468748"/>
              <a:ext cx="221215" cy="18466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rtlCol="0" anchor="ctr">
              <a:spAutoFit/>
            </a:bodyPr>
            <a:lstStyle/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1-3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38935B61-E544-4DDC-849A-4C544EC72FD5}"/>
                </a:ext>
              </a:extLst>
            </p:cNvPr>
            <p:cNvSpPr txBox="1"/>
            <p:nvPr/>
          </p:nvSpPr>
          <p:spPr>
            <a:xfrm>
              <a:off x="11452332" y="4837132"/>
              <a:ext cx="397545" cy="18466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ctr">
              <a:spAutoFit/>
            </a:bodyPr>
            <a:lstStyle/>
            <a:p>
              <a:pPr marL="0" marR="0" lvl="0" indent="0" algn="ctr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anose="020B0503030101060003" pitchFamily="34" charset="-52"/>
                  <a:cs typeface="Arial" pitchFamily="34" charset="0"/>
                </a:rPr>
                <a:t>2050</a:t>
              </a:r>
            </a:p>
          </p:txBody>
        </p:sp>
      </p:grpSp>
      <p:sp>
        <p:nvSpPr>
          <p:cNvPr id="189" name="Полилиния: фигура 62">
            <a:extLst>
              <a:ext uri="{FF2B5EF4-FFF2-40B4-BE49-F238E27FC236}">
                <a16:creationId xmlns:a16="http://schemas.microsoft.com/office/drawing/2014/main" id="{13DE5D75-8BB2-42A8-9A6F-C2BADF0EC565}"/>
              </a:ext>
            </a:extLst>
          </p:cNvPr>
          <p:cNvSpPr/>
          <p:nvPr/>
        </p:nvSpPr>
        <p:spPr>
          <a:xfrm flipH="1">
            <a:off x="11111939" y="2572390"/>
            <a:ext cx="549614" cy="517143"/>
          </a:xfrm>
          <a:custGeom>
            <a:avLst/>
            <a:gdLst>
              <a:gd name="connsiteX0" fmla="*/ 625642 w 625642"/>
              <a:gd name="connsiteY0" fmla="*/ 0 h 589547"/>
              <a:gd name="connsiteX1" fmla="*/ 625642 w 625642"/>
              <a:gd name="connsiteY1" fmla="*/ 511342 h 589547"/>
              <a:gd name="connsiteX2" fmla="*/ 0 w 625642"/>
              <a:gd name="connsiteY2" fmla="*/ 511342 h 589547"/>
              <a:gd name="connsiteX3" fmla="*/ 0 w 625642"/>
              <a:gd name="connsiteY3" fmla="*/ 589547 h 589547"/>
              <a:gd name="connsiteX0" fmla="*/ 628364 w 628364"/>
              <a:gd name="connsiteY0" fmla="*/ 0 h 1121402"/>
              <a:gd name="connsiteX1" fmla="*/ 628364 w 628364"/>
              <a:gd name="connsiteY1" fmla="*/ 511342 h 1121402"/>
              <a:gd name="connsiteX2" fmla="*/ 2722 w 628364"/>
              <a:gd name="connsiteY2" fmla="*/ 511342 h 1121402"/>
              <a:gd name="connsiteX3" fmla="*/ 0 w 628364"/>
              <a:gd name="connsiteY3" fmla="*/ 1121402 h 112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8364" h="1121402">
                <a:moveTo>
                  <a:pt x="628364" y="0"/>
                </a:moveTo>
                <a:lnTo>
                  <a:pt x="628364" y="511342"/>
                </a:lnTo>
                <a:lnTo>
                  <a:pt x="2722" y="511342"/>
                </a:lnTo>
                <a:cubicBezTo>
                  <a:pt x="2722" y="537410"/>
                  <a:pt x="0" y="1095334"/>
                  <a:pt x="0" y="1121402"/>
                </a:cubicBezTo>
              </a:path>
            </a:pathLst>
          </a:custGeom>
          <a:noFill/>
          <a:ln>
            <a:prstDash val="sysDot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1" name="Rectangle: Rounded Corners 16">
            <a:extLst>
              <a:ext uri="{FF2B5EF4-FFF2-40B4-BE49-F238E27FC236}">
                <a16:creationId xmlns:a16="http://schemas.microsoft.com/office/drawing/2014/main" id="{FDDD9AAD-EFF9-4DB7-968B-35B7BF1534CF}"/>
              </a:ext>
            </a:extLst>
          </p:cNvPr>
          <p:cNvSpPr/>
          <p:nvPr/>
        </p:nvSpPr>
        <p:spPr>
          <a:xfrm rot="5400000">
            <a:off x="11171859" y="2562797"/>
            <a:ext cx="173428" cy="45719"/>
          </a:xfrm>
          <a:prstGeom prst="roundRect">
            <a:avLst/>
          </a:prstGeom>
          <a:solidFill>
            <a:schemeClr val="tx2"/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CB3EF730-CDDD-4BFB-A726-842C4A6EC1C7}"/>
              </a:ext>
            </a:extLst>
          </p:cNvPr>
          <p:cNvSpPr txBox="1"/>
          <p:nvPr/>
        </p:nvSpPr>
        <p:spPr>
          <a:xfrm>
            <a:off x="11146058" y="2232268"/>
            <a:ext cx="294954" cy="1846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-52"/>
                <a:cs typeface="Arial" pitchFamily="34" charset="0"/>
              </a:rPr>
              <a:t>Dec</a:t>
            </a:r>
          </a:p>
        </p:txBody>
      </p:sp>
      <p:sp>
        <p:nvSpPr>
          <p:cNvPr id="444424" name="Полилиния: фигура 444423">
            <a:extLst>
              <a:ext uri="{FF2B5EF4-FFF2-40B4-BE49-F238E27FC236}">
                <a16:creationId xmlns:a16="http://schemas.microsoft.com/office/drawing/2014/main" id="{E27D2A60-42E1-4B20-A919-4C4AD143DD28}"/>
              </a:ext>
            </a:extLst>
          </p:cNvPr>
          <p:cNvSpPr/>
          <p:nvPr/>
        </p:nvSpPr>
        <p:spPr>
          <a:xfrm>
            <a:off x="1090981" y="2551437"/>
            <a:ext cx="171133" cy="57752"/>
          </a:xfrm>
          <a:custGeom>
            <a:avLst/>
            <a:gdLst>
              <a:gd name="connsiteX0" fmla="*/ 0 w 154781"/>
              <a:gd name="connsiteY0" fmla="*/ 0 h 90487"/>
              <a:gd name="connsiteX1" fmla="*/ 30956 w 154781"/>
              <a:gd name="connsiteY1" fmla="*/ 85725 h 90487"/>
              <a:gd name="connsiteX2" fmla="*/ 104775 w 154781"/>
              <a:gd name="connsiteY2" fmla="*/ 2381 h 90487"/>
              <a:gd name="connsiteX3" fmla="*/ 154781 w 154781"/>
              <a:gd name="connsiteY3" fmla="*/ 90487 h 90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781" h="90487">
                <a:moveTo>
                  <a:pt x="0" y="0"/>
                </a:moveTo>
                <a:cubicBezTo>
                  <a:pt x="6747" y="42664"/>
                  <a:pt x="13494" y="85328"/>
                  <a:pt x="30956" y="85725"/>
                </a:cubicBezTo>
                <a:cubicBezTo>
                  <a:pt x="48418" y="86122"/>
                  <a:pt x="84138" y="1587"/>
                  <a:pt x="104775" y="2381"/>
                </a:cubicBezTo>
                <a:cubicBezTo>
                  <a:pt x="125412" y="3175"/>
                  <a:pt x="140096" y="46831"/>
                  <a:pt x="154781" y="90487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Rectangle: Rounded Corners 32">
            <a:extLst>
              <a:ext uri="{FF2B5EF4-FFF2-40B4-BE49-F238E27FC236}">
                <a16:creationId xmlns:a16="http://schemas.microsoft.com/office/drawing/2014/main" id="{B1C5EB5D-4F22-4DE4-A5B0-E8E79F912436}"/>
              </a:ext>
            </a:extLst>
          </p:cNvPr>
          <p:cNvSpPr/>
          <p:nvPr/>
        </p:nvSpPr>
        <p:spPr>
          <a:xfrm rot="5400000">
            <a:off x="1338863" y="2561893"/>
            <a:ext cx="173428" cy="45719"/>
          </a:xfrm>
          <a:prstGeom prst="roundRect">
            <a:avLst/>
          </a:prstGeom>
          <a:solidFill>
            <a:schemeClr val="tx2"/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9" name="Полилиния: фигура 198">
            <a:extLst>
              <a:ext uri="{FF2B5EF4-FFF2-40B4-BE49-F238E27FC236}">
                <a16:creationId xmlns:a16="http://schemas.microsoft.com/office/drawing/2014/main" id="{59CDF2A8-3577-447C-8EB2-A041B9EA31C1}"/>
              </a:ext>
            </a:extLst>
          </p:cNvPr>
          <p:cNvSpPr/>
          <p:nvPr/>
        </p:nvSpPr>
        <p:spPr>
          <a:xfrm>
            <a:off x="1851618" y="2551437"/>
            <a:ext cx="171133" cy="57752"/>
          </a:xfrm>
          <a:custGeom>
            <a:avLst/>
            <a:gdLst>
              <a:gd name="connsiteX0" fmla="*/ 0 w 154781"/>
              <a:gd name="connsiteY0" fmla="*/ 0 h 90487"/>
              <a:gd name="connsiteX1" fmla="*/ 30956 w 154781"/>
              <a:gd name="connsiteY1" fmla="*/ 85725 h 90487"/>
              <a:gd name="connsiteX2" fmla="*/ 104775 w 154781"/>
              <a:gd name="connsiteY2" fmla="*/ 2381 h 90487"/>
              <a:gd name="connsiteX3" fmla="*/ 154781 w 154781"/>
              <a:gd name="connsiteY3" fmla="*/ 90487 h 90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781" h="90487">
                <a:moveTo>
                  <a:pt x="0" y="0"/>
                </a:moveTo>
                <a:cubicBezTo>
                  <a:pt x="6747" y="42664"/>
                  <a:pt x="13494" y="85328"/>
                  <a:pt x="30956" y="85725"/>
                </a:cubicBezTo>
                <a:cubicBezTo>
                  <a:pt x="48418" y="86122"/>
                  <a:pt x="84138" y="1587"/>
                  <a:pt x="104775" y="2381"/>
                </a:cubicBezTo>
                <a:cubicBezTo>
                  <a:pt x="125412" y="3175"/>
                  <a:pt x="140096" y="46831"/>
                  <a:pt x="154781" y="90487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0" name="Oval 39">
            <a:extLst>
              <a:ext uri="{FF2B5EF4-FFF2-40B4-BE49-F238E27FC236}">
                <a16:creationId xmlns:a16="http://schemas.microsoft.com/office/drawing/2014/main" id="{645FA154-83DA-4796-AE04-F8407855D15F}"/>
              </a:ext>
            </a:extLst>
          </p:cNvPr>
          <p:cNvSpPr/>
          <p:nvPr/>
        </p:nvSpPr>
        <p:spPr>
          <a:xfrm>
            <a:off x="1504497" y="2543049"/>
            <a:ext cx="72000" cy="7200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1" name="Oval 39">
            <a:extLst>
              <a:ext uri="{FF2B5EF4-FFF2-40B4-BE49-F238E27FC236}">
                <a16:creationId xmlns:a16="http://schemas.microsoft.com/office/drawing/2014/main" id="{D08DF28A-D993-42B6-84B1-22C871E176B0}"/>
              </a:ext>
            </a:extLst>
          </p:cNvPr>
          <p:cNvSpPr/>
          <p:nvPr/>
        </p:nvSpPr>
        <p:spPr>
          <a:xfrm>
            <a:off x="2426951" y="2543049"/>
            <a:ext cx="72000" cy="7200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2" name="Oval 39">
            <a:extLst>
              <a:ext uri="{FF2B5EF4-FFF2-40B4-BE49-F238E27FC236}">
                <a16:creationId xmlns:a16="http://schemas.microsoft.com/office/drawing/2014/main" id="{03B52A15-F856-4B3B-90D3-B83D495F91BC}"/>
              </a:ext>
            </a:extLst>
          </p:cNvPr>
          <p:cNvSpPr/>
          <p:nvPr/>
        </p:nvSpPr>
        <p:spPr>
          <a:xfrm>
            <a:off x="2636677" y="2543049"/>
            <a:ext cx="72000" cy="7200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4" name="Oval 39">
            <a:extLst>
              <a:ext uri="{FF2B5EF4-FFF2-40B4-BE49-F238E27FC236}">
                <a16:creationId xmlns:a16="http://schemas.microsoft.com/office/drawing/2014/main" id="{9AA5FB0B-984D-4A07-AC16-C9B9A84FF2FF}"/>
              </a:ext>
            </a:extLst>
          </p:cNvPr>
          <p:cNvSpPr/>
          <p:nvPr/>
        </p:nvSpPr>
        <p:spPr>
          <a:xfrm>
            <a:off x="4834920" y="2543049"/>
            <a:ext cx="72000" cy="7200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5" name="Oval 39">
            <a:extLst>
              <a:ext uri="{FF2B5EF4-FFF2-40B4-BE49-F238E27FC236}">
                <a16:creationId xmlns:a16="http://schemas.microsoft.com/office/drawing/2014/main" id="{B17C61E8-A0E7-4F4A-BD17-2D4E937A86BF}"/>
              </a:ext>
            </a:extLst>
          </p:cNvPr>
          <p:cNvSpPr/>
          <p:nvPr/>
        </p:nvSpPr>
        <p:spPr>
          <a:xfrm>
            <a:off x="4083537" y="2543049"/>
            <a:ext cx="72000" cy="7200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6" name="Oval 39">
            <a:extLst>
              <a:ext uri="{FF2B5EF4-FFF2-40B4-BE49-F238E27FC236}">
                <a16:creationId xmlns:a16="http://schemas.microsoft.com/office/drawing/2014/main" id="{F3D9E662-DDB5-4582-B234-E79AD01B667F}"/>
              </a:ext>
            </a:extLst>
          </p:cNvPr>
          <p:cNvSpPr/>
          <p:nvPr/>
        </p:nvSpPr>
        <p:spPr>
          <a:xfrm>
            <a:off x="6956507" y="2543049"/>
            <a:ext cx="72000" cy="7200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7" name="Oval 39">
            <a:extLst>
              <a:ext uri="{FF2B5EF4-FFF2-40B4-BE49-F238E27FC236}">
                <a16:creationId xmlns:a16="http://schemas.microsoft.com/office/drawing/2014/main" id="{EA4B1123-08BC-4D61-9DEC-5047B09F6ADD}"/>
              </a:ext>
            </a:extLst>
          </p:cNvPr>
          <p:cNvSpPr/>
          <p:nvPr/>
        </p:nvSpPr>
        <p:spPr>
          <a:xfrm>
            <a:off x="7475400" y="2543049"/>
            <a:ext cx="72000" cy="7200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8" name="Oval 39">
            <a:extLst>
              <a:ext uri="{FF2B5EF4-FFF2-40B4-BE49-F238E27FC236}">
                <a16:creationId xmlns:a16="http://schemas.microsoft.com/office/drawing/2014/main" id="{0D7BCE9E-0A97-4246-A7F8-C375D85481FD}"/>
              </a:ext>
            </a:extLst>
          </p:cNvPr>
          <p:cNvSpPr/>
          <p:nvPr/>
        </p:nvSpPr>
        <p:spPr>
          <a:xfrm>
            <a:off x="8133997" y="2543049"/>
            <a:ext cx="72000" cy="7200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0" name="Полилиния: фигура 444416">
            <a:extLst>
              <a:ext uri="{FF2B5EF4-FFF2-40B4-BE49-F238E27FC236}">
                <a16:creationId xmlns:a16="http://schemas.microsoft.com/office/drawing/2014/main" id="{6833F8A4-7284-4EC0-A364-7B888EFB1157}"/>
              </a:ext>
            </a:extLst>
          </p:cNvPr>
          <p:cNvSpPr/>
          <p:nvPr/>
        </p:nvSpPr>
        <p:spPr>
          <a:xfrm>
            <a:off x="9260527" y="2578405"/>
            <a:ext cx="759934" cy="601579"/>
          </a:xfrm>
          <a:custGeom>
            <a:avLst/>
            <a:gdLst>
              <a:gd name="connsiteX0" fmla="*/ 210553 w 210553"/>
              <a:gd name="connsiteY0" fmla="*/ 0 h 601579"/>
              <a:gd name="connsiteX1" fmla="*/ 210553 w 210553"/>
              <a:gd name="connsiteY1" fmla="*/ 385010 h 601579"/>
              <a:gd name="connsiteX2" fmla="*/ 0 w 210553"/>
              <a:gd name="connsiteY2" fmla="*/ 385010 h 601579"/>
              <a:gd name="connsiteX3" fmla="*/ 0 w 210553"/>
              <a:gd name="connsiteY3" fmla="*/ 601579 h 601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553" h="601579">
                <a:moveTo>
                  <a:pt x="210553" y="0"/>
                </a:moveTo>
                <a:lnTo>
                  <a:pt x="210553" y="385010"/>
                </a:lnTo>
                <a:lnTo>
                  <a:pt x="0" y="385010"/>
                </a:lnTo>
                <a:lnTo>
                  <a:pt x="0" y="601579"/>
                </a:lnTo>
              </a:path>
            </a:pathLst>
          </a:custGeom>
          <a:noFill/>
          <a:ln>
            <a:prstDash val="sysDot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9" name="Oval 39">
            <a:extLst>
              <a:ext uri="{FF2B5EF4-FFF2-40B4-BE49-F238E27FC236}">
                <a16:creationId xmlns:a16="http://schemas.microsoft.com/office/drawing/2014/main" id="{1D141D1F-61CE-4777-88A2-653DF01795DA}"/>
              </a:ext>
            </a:extLst>
          </p:cNvPr>
          <p:cNvSpPr/>
          <p:nvPr/>
        </p:nvSpPr>
        <p:spPr>
          <a:xfrm>
            <a:off x="9983761" y="2543049"/>
            <a:ext cx="72000" cy="7200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1" name="Oval 39">
            <a:extLst>
              <a:ext uri="{FF2B5EF4-FFF2-40B4-BE49-F238E27FC236}">
                <a16:creationId xmlns:a16="http://schemas.microsoft.com/office/drawing/2014/main" id="{8DBDC8A8-DE12-42AF-AC0D-C7548EFD6424}"/>
              </a:ext>
            </a:extLst>
          </p:cNvPr>
          <p:cNvSpPr/>
          <p:nvPr/>
        </p:nvSpPr>
        <p:spPr>
          <a:xfrm>
            <a:off x="10501810" y="2543049"/>
            <a:ext cx="72000" cy="7200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2" name="Oval 39">
            <a:extLst>
              <a:ext uri="{FF2B5EF4-FFF2-40B4-BE49-F238E27FC236}">
                <a16:creationId xmlns:a16="http://schemas.microsoft.com/office/drawing/2014/main" id="{82C5BB0B-0F03-4FD3-BABD-3998DC583C40}"/>
              </a:ext>
            </a:extLst>
          </p:cNvPr>
          <p:cNvSpPr/>
          <p:nvPr/>
        </p:nvSpPr>
        <p:spPr>
          <a:xfrm>
            <a:off x="11077960" y="2543049"/>
            <a:ext cx="72000" cy="7200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9" name="Straight Connector 444451">
            <a:extLst>
              <a:ext uri="{FF2B5EF4-FFF2-40B4-BE49-F238E27FC236}">
                <a16:creationId xmlns:a16="http://schemas.microsoft.com/office/drawing/2014/main" id="{988580F0-EE96-4B68-9768-0163018ADE5E}"/>
              </a:ext>
            </a:extLst>
          </p:cNvPr>
          <p:cNvCxnSpPr>
            <a:cxnSpLocks/>
          </p:cNvCxnSpPr>
          <p:nvPr/>
        </p:nvCxnSpPr>
        <p:spPr>
          <a:xfrm>
            <a:off x="127000" y="4842423"/>
            <a:ext cx="119411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Полилиния: фигура 62">
            <a:extLst>
              <a:ext uri="{FF2B5EF4-FFF2-40B4-BE49-F238E27FC236}">
                <a16:creationId xmlns:a16="http://schemas.microsoft.com/office/drawing/2014/main" id="{5EE29D0E-6FBE-4ADC-B54D-4D6FE13EDEC8}"/>
              </a:ext>
            </a:extLst>
          </p:cNvPr>
          <p:cNvSpPr/>
          <p:nvPr/>
        </p:nvSpPr>
        <p:spPr>
          <a:xfrm flipH="1">
            <a:off x="10812299" y="2572390"/>
            <a:ext cx="222014" cy="517143"/>
          </a:xfrm>
          <a:custGeom>
            <a:avLst/>
            <a:gdLst>
              <a:gd name="connsiteX0" fmla="*/ 625642 w 625642"/>
              <a:gd name="connsiteY0" fmla="*/ 0 h 589547"/>
              <a:gd name="connsiteX1" fmla="*/ 625642 w 625642"/>
              <a:gd name="connsiteY1" fmla="*/ 511342 h 589547"/>
              <a:gd name="connsiteX2" fmla="*/ 0 w 625642"/>
              <a:gd name="connsiteY2" fmla="*/ 511342 h 589547"/>
              <a:gd name="connsiteX3" fmla="*/ 0 w 625642"/>
              <a:gd name="connsiteY3" fmla="*/ 589547 h 589547"/>
              <a:gd name="connsiteX0" fmla="*/ 628364 w 628364"/>
              <a:gd name="connsiteY0" fmla="*/ 0 h 1121402"/>
              <a:gd name="connsiteX1" fmla="*/ 628364 w 628364"/>
              <a:gd name="connsiteY1" fmla="*/ 511342 h 1121402"/>
              <a:gd name="connsiteX2" fmla="*/ 2722 w 628364"/>
              <a:gd name="connsiteY2" fmla="*/ 511342 h 1121402"/>
              <a:gd name="connsiteX3" fmla="*/ 0 w 628364"/>
              <a:gd name="connsiteY3" fmla="*/ 1121402 h 112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8364" h="1121402">
                <a:moveTo>
                  <a:pt x="628364" y="0"/>
                </a:moveTo>
                <a:lnTo>
                  <a:pt x="628364" y="511342"/>
                </a:lnTo>
                <a:lnTo>
                  <a:pt x="2722" y="511342"/>
                </a:lnTo>
                <a:cubicBezTo>
                  <a:pt x="2722" y="537410"/>
                  <a:pt x="0" y="1095334"/>
                  <a:pt x="0" y="1121402"/>
                </a:cubicBezTo>
              </a:path>
            </a:pathLst>
          </a:custGeom>
          <a:noFill/>
          <a:ln>
            <a:prstDash val="sysDot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6" name="Oval 39">
            <a:extLst>
              <a:ext uri="{FF2B5EF4-FFF2-40B4-BE49-F238E27FC236}">
                <a16:creationId xmlns:a16="http://schemas.microsoft.com/office/drawing/2014/main" id="{05966D7B-4F7B-4EC6-8584-0DE497A19F8D}"/>
              </a:ext>
            </a:extLst>
          </p:cNvPr>
          <p:cNvSpPr/>
          <p:nvPr/>
        </p:nvSpPr>
        <p:spPr>
          <a:xfrm>
            <a:off x="10776856" y="2543049"/>
            <a:ext cx="72000" cy="7200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0" name="Title 1">
            <a:extLst>
              <a:ext uri="{FF2B5EF4-FFF2-40B4-BE49-F238E27FC236}">
                <a16:creationId xmlns:a16="http://schemas.microsoft.com/office/drawing/2014/main" id="{82219F0E-7D7E-4A42-AF4B-D2AF25641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410" y="356076"/>
            <a:ext cx="11420138" cy="150818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445" indent="-4445"/>
            <a:r>
              <a:rPr lang="ru-RU" sz="3200" b="1" dirty="0">
                <a:solidFill>
                  <a:srgbClr val="3D7C3C"/>
                </a:solidFill>
                <a:latin typeface="Raleway"/>
              </a:rPr>
              <a:t>Все больше компаний берет на себя жесткие обязательства в отношении защиты климата</a:t>
            </a:r>
            <a:endParaRPr lang="en-GB" sz="3200" b="1" dirty="0">
              <a:solidFill>
                <a:srgbClr val="3D7C3C"/>
              </a:solidFill>
              <a:latin typeface="Raleway"/>
            </a:endParaRPr>
          </a:p>
        </p:txBody>
      </p:sp>
      <p:sp>
        <p:nvSpPr>
          <p:cNvPr id="192" name="Subtitle 24">
            <a:extLst>
              <a:ext uri="{FF2B5EF4-FFF2-40B4-BE49-F238E27FC236}">
                <a16:creationId xmlns:a16="http://schemas.microsoft.com/office/drawing/2014/main" id="{4B1EA6D3-A62C-49BE-B21A-054EEA973238}"/>
              </a:ext>
            </a:extLst>
          </p:cNvPr>
          <p:cNvSpPr txBox="1">
            <a:spLocks/>
          </p:cNvSpPr>
          <p:nvPr/>
        </p:nvSpPr>
        <p:spPr>
          <a:xfrm>
            <a:off x="285098" y="1458149"/>
            <a:ext cx="5547194" cy="3201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5875" indent="-15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latin typeface="Raleway" panose="020B0503030101060003" pitchFamily="34" charset="-52"/>
              </a:rPr>
              <a:t>Нулевые обязательства некоторых компаний</a:t>
            </a:r>
            <a:endParaRPr lang="en-US" b="1" dirty="0">
              <a:latin typeface="Raleway" panose="020B05030301010600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653089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75EE77-582A-439A-B7B6-3E678464F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72" y="247946"/>
            <a:ext cx="11244891" cy="1041717"/>
          </a:xfrm>
        </p:spPr>
        <p:txBody>
          <a:bodyPr/>
          <a:lstStyle/>
          <a:p>
            <a:pPr marL="4445" indent="-4445"/>
            <a:r>
              <a:rPr lang="ru-RU" sz="3200" dirty="0">
                <a:solidFill>
                  <a:srgbClr val="3D7C3C"/>
                </a:solidFill>
              </a:rPr>
              <a:t>Разработка и реализация корпоративной стратегии декарбонизации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E41030-5AA8-4855-83A7-BDB9FEDC6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218" y="1426935"/>
            <a:ext cx="10442277" cy="4484370"/>
          </a:xfrm>
        </p:spPr>
        <p:txBody>
          <a:bodyPr/>
          <a:lstStyle/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600" b="1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Оценка и раскрытие углеродного следа: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актуализация методики расчета прямых (сфера охвата 1) и косвенных (сферы охвата 2 и 3) выбросов ПГ компании, разработка методик прогнозирования выбросов ПГ, подготовка отчетности по выбросам ПГ при основной производственной деятельности нефтегазового сектора (сфера охвата 1) за последние пять лет, а также в разрезе сфер охвата 2 и 3 с использованием общепринятых методик подсчета выбросов и последующим независимым аудитом. Важный вопрос заключается в том, делает ли компания все оценки исключительно на основе собственных данных или позволяет третьим сторонам самостоятельно собирать информацию по выбросам ПГ.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600" b="1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Сценарный</a:t>
            </a:r>
            <a:r>
              <a:rPr lang="ru-RU" sz="1600" b="1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анализ</a:t>
            </a:r>
            <a:r>
              <a:rPr lang="ru-RU" sz="1600" b="1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климатических</a:t>
            </a:r>
            <a:r>
              <a:rPr lang="ru-RU" sz="1600" b="1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рисков</a:t>
            </a:r>
            <a:r>
              <a:rPr lang="ru-RU" sz="1600" b="1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компании</a:t>
            </a:r>
            <a:r>
              <a:rPr lang="ru-RU" sz="1600" b="1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соответствии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рекомендациями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TCFD,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ранжирование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этих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рисков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выявление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приоритетных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рисков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1600" dirty="0">
              <a:solidFill>
                <a:srgbClr val="191D2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600" b="1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Разработка</a:t>
            </a:r>
            <a:r>
              <a:rPr lang="ru-RU" sz="1600" b="1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климатической</a:t>
            </a:r>
            <a:r>
              <a:rPr lang="ru-RU" sz="1600" b="1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стратегии</a:t>
            </a:r>
            <a:r>
              <a:rPr lang="ru-RU" sz="1600" b="1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компании</a:t>
            </a:r>
            <a:r>
              <a:rPr lang="ru-RU" sz="1600" b="1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установление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средне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долгосрочных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климатических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целевых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ориентиров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компании</a:t>
            </a:r>
            <a:r>
              <a:rPr lang="ru-RU" sz="1600" b="1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части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эмиссий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парниковых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газов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соответствии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cs typeface="Times New Roman" panose="02020603050405020304" pitchFamily="18" charset="0"/>
              </a:rPr>
              <a:t>с методологией Science Based </a:t>
            </a:r>
            <a:r>
              <a:rPr lang="ru-RU" sz="1600" dirty="0" err="1">
                <a:solidFill>
                  <a:srgbClr val="191D22"/>
                </a:solidFill>
                <a:cs typeface="Times New Roman" panose="02020603050405020304" pitchFamily="18" charset="0"/>
              </a:rPr>
              <a:t>Targets</a:t>
            </a:r>
            <a:r>
              <a:rPr lang="ru-RU" sz="1600" dirty="0">
                <a:solidFill>
                  <a:srgbClr val="191D22"/>
                </a:solidFill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191D22"/>
                </a:solidFill>
                <a:cs typeface="Times New Roman" panose="02020603050405020304" pitchFamily="18" charset="0"/>
              </a:rPr>
              <a:t>I</a:t>
            </a:r>
            <a:r>
              <a:rPr lang="ru-RU" sz="1600" dirty="0" err="1">
                <a:solidFill>
                  <a:srgbClr val="191D22"/>
                </a:solidFill>
                <a:cs typeface="Times New Roman" panose="02020603050405020304" pitchFamily="18" charset="0"/>
              </a:rPr>
              <a:t>nitiative</a:t>
            </a:r>
            <a:r>
              <a:rPr lang="ru-RU" sz="1600" dirty="0">
                <a:solidFill>
                  <a:srgbClr val="191D22"/>
                </a:solidFill>
                <a:cs typeface="Times New Roman" panose="02020603050405020304" pitchFamily="18" charset="0"/>
              </a:rPr>
              <a:t> (SBTI).</a:t>
            </a:r>
            <a:r>
              <a:rPr lang="en-US" sz="1600" dirty="0">
                <a:solidFill>
                  <a:srgbClr val="191D22"/>
                </a:solidFill>
                <a:cs typeface="Times New Roman" panose="02020603050405020304" pitchFamily="18" charset="0"/>
              </a:rPr>
              <a:t> </a:t>
            </a:r>
            <a:r>
              <a:rPr lang="ru-RU" sz="1600" dirty="0"/>
              <a:t>Внутренняя цена на СО2 становится важным критерием стратегических решений</a:t>
            </a:r>
            <a:endParaRPr lang="ru-RU" sz="1600" dirty="0">
              <a:solidFill>
                <a:srgbClr val="191D22"/>
              </a:solidFill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600" b="1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Изменение</a:t>
            </a:r>
            <a:r>
              <a:rPr lang="ru-RU" sz="1600" b="1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корпоративной</a:t>
            </a:r>
            <a:r>
              <a:rPr lang="ru-RU" sz="1600" b="1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системы</a:t>
            </a:r>
            <a:r>
              <a:rPr lang="ru-RU" sz="1600" b="1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управления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определение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руководителей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ответственных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реализацию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климатической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стратегии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или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целом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ESG-политики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введение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централизованных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целевых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показателей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декарбонизации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связанных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ними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КПЭ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систему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мотивации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Важно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повышение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приоритетности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климатического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управления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уже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во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многих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случаях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эти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функции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реализуются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рамках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Стратегических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или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Финансовых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департаментов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под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персональным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контролем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генеральных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директоров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Наилучшей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практикой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является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интеграция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декарбонизации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стратегические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инвестиционные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решения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посредством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введения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внутренней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цены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ru-RU" sz="16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CO</a:t>
            </a:r>
            <a:r>
              <a:rPr lang="ru-RU" sz="1600" baseline="-25000" dirty="0">
                <a:solidFill>
                  <a:srgbClr val="191D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ru-RU" sz="1600" dirty="0">
              <a:solidFill>
                <a:srgbClr val="191D2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52228A-5F09-4D3E-8EA3-E545DC5E9D0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870704B-CE94-48CC-AF30-84932A1262A7}" type="slidenum">
              <a:rPr lang="en-GB" sz="1000" b="0" smtClean="0"/>
              <a:pPr/>
              <a:t>11</a:t>
            </a:fld>
            <a:endParaRPr lang="en-GB" sz="1000" b="0" dirty="0"/>
          </a:p>
        </p:txBody>
      </p:sp>
      <p:grpSp>
        <p:nvGrpSpPr>
          <p:cNvPr id="8" name="Google Shape;11298;p70">
            <a:extLst>
              <a:ext uri="{FF2B5EF4-FFF2-40B4-BE49-F238E27FC236}">
                <a16:creationId xmlns:a16="http://schemas.microsoft.com/office/drawing/2014/main" id="{27B7E9B8-6BD4-43ED-A6FC-C574DAE83357}"/>
              </a:ext>
            </a:extLst>
          </p:cNvPr>
          <p:cNvGrpSpPr/>
          <p:nvPr/>
        </p:nvGrpSpPr>
        <p:grpSpPr>
          <a:xfrm>
            <a:off x="506505" y="1695131"/>
            <a:ext cx="678759" cy="798152"/>
            <a:chOff x="2662884" y="1513044"/>
            <a:chExt cx="322914" cy="348543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9" name="Google Shape;11299;p70">
              <a:extLst>
                <a:ext uri="{FF2B5EF4-FFF2-40B4-BE49-F238E27FC236}">
                  <a16:creationId xmlns:a16="http://schemas.microsoft.com/office/drawing/2014/main" id="{9D5FF255-9C90-4BBD-BA16-97CDC3F525DA}"/>
                </a:ext>
              </a:extLst>
            </p:cNvPr>
            <p:cNvSpPr/>
            <p:nvPr/>
          </p:nvSpPr>
          <p:spPr>
            <a:xfrm>
              <a:off x="2662884" y="1513044"/>
              <a:ext cx="260663" cy="348543"/>
            </a:xfrm>
            <a:custGeom>
              <a:avLst/>
              <a:gdLst/>
              <a:ahLst/>
              <a:cxnLst/>
              <a:rect l="l" t="t" r="r" b="b"/>
              <a:pathLst>
                <a:path w="8228" h="11002" extrusionOk="0">
                  <a:moveTo>
                    <a:pt x="5692" y="0"/>
                  </a:moveTo>
                  <a:cubicBezTo>
                    <a:pt x="5597" y="0"/>
                    <a:pt x="5525" y="72"/>
                    <a:pt x="5525" y="167"/>
                  </a:cubicBezTo>
                  <a:cubicBezTo>
                    <a:pt x="5525" y="250"/>
                    <a:pt x="5597" y="322"/>
                    <a:pt x="5692" y="322"/>
                  </a:cubicBezTo>
                  <a:lnTo>
                    <a:pt x="7907" y="322"/>
                  </a:lnTo>
                  <a:lnTo>
                    <a:pt x="7907" y="10668"/>
                  </a:lnTo>
                  <a:lnTo>
                    <a:pt x="334" y="10668"/>
                  </a:lnTo>
                  <a:lnTo>
                    <a:pt x="334" y="9406"/>
                  </a:lnTo>
                  <a:cubicBezTo>
                    <a:pt x="334" y="9311"/>
                    <a:pt x="251" y="9240"/>
                    <a:pt x="167" y="9240"/>
                  </a:cubicBezTo>
                  <a:cubicBezTo>
                    <a:pt x="72" y="9240"/>
                    <a:pt x="1" y="9311"/>
                    <a:pt x="1" y="9406"/>
                  </a:cubicBezTo>
                  <a:lnTo>
                    <a:pt x="1" y="10835"/>
                  </a:lnTo>
                  <a:cubicBezTo>
                    <a:pt x="1" y="10918"/>
                    <a:pt x="72" y="11002"/>
                    <a:pt x="167" y="11002"/>
                  </a:cubicBezTo>
                  <a:lnTo>
                    <a:pt x="8049" y="11002"/>
                  </a:lnTo>
                  <a:cubicBezTo>
                    <a:pt x="8145" y="11002"/>
                    <a:pt x="8216" y="10918"/>
                    <a:pt x="8216" y="10835"/>
                  </a:cubicBezTo>
                  <a:lnTo>
                    <a:pt x="8216" y="179"/>
                  </a:lnTo>
                  <a:cubicBezTo>
                    <a:pt x="8228" y="60"/>
                    <a:pt x="8157" y="0"/>
                    <a:pt x="8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3D7C3C"/>
                </a:solidFill>
              </a:endParaRPr>
            </a:p>
          </p:txBody>
        </p:sp>
        <p:sp>
          <p:nvSpPr>
            <p:cNvPr id="10" name="Google Shape;11300;p70">
              <a:extLst>
                <a:ext uri="{FF2B5EF4-FFF2-40B4-BE49-F238E27FC236}">
                  <a16:creationId xmlns:a16="http://schemas.microsoft.com/office/drawing/2014/main" id="{5A388731-106B-46D2-911E-50B078CFF97B}"/>
                </a:ext>
              </a:extLst>
            </p:cNvPr>
            <p:cNvSpPr/>
            <p:nvPr/>
          </p:nvSpPr>
          <p:spPr>
            <a:xfrm>
              <a:off x="2663264" y="1513044"/>
              <a:ext cx="165243" cy="282554"/>
            </a:xfrm>
            <a:custGeom>
              <a:avLst/>
              <a:gdLst/>
              <a:ahLst/>
              <a:cxnLst/>
              <a:rect l="l" t="t" r="r" b="b"/>
              <a:pathLst>
                <a:path w="5216" h="8919" extrusionOk="0">
                  <a:moveTo>
                    <a:pt x="2358" y="548"/>
                  </a:moveTo>
                  <a:lnTo>
                    <a:pt x="2358" y="2346"/>
                  </a:lnTo>
                  <a:lnTo>
                    <a:pt x="560" y="2346"/>
                  </a:lnTo>
                  <a:lnTo>
                    <a:pt x="2358" y="548"/>
                  </a:lnTo>
                  <a:close/>
                  <a:moveTo>
                    <a:pt x="2537" y="0"/>
                  </a:moveTo>
                  <a:cubicBezTo>
                    <a:pt x="2418" y="0"/>
                    <a:pt x="2299" y="167"/>
                    <a:pt x="2227" y="238"/>
                  </a:cubicBezTo>
                  <a:lnTo>
                    <a:pt x="108" y="2346"/>
                  </a:lnTo>
                  <a:cubicBezTo>
                    <a:pt x="60" y="2393"/>
                    <a:pt x="1" y="2441"/>
                    <a:pt x="1" y="2513"/>
                  </a:cubicBezTo>
                  <a:lnTo>
                    <a:pt x="1" y="8751"/>
                  </a:lnTo>
                  <a:cubicBezTo>
                    <a:pt x="1" y="8835"/>
                    <a:pt x="72" y="8918"/>
                    <a:pt x="167" y="8918"/>
                  </a:cubicBezTo>
                  <a:cubicBezTo>
                    <a:pt x="263" y="8918"/>
                    <a:pt x="334" y="8835"/>
                    <a:pt x="334" y="8751"/>
                  </a:cubicBezTo>
                  <a:lnTo>
                    <a:pt x="334" y="2667"/>
                  </a:lnTo>
                  <a:lnTo>
                    <a:pt x="2525" y="2667"/>
                  </a:lnTo>
                  <a:cubicBezTo>
                    <a:pt x="2608" y="2667"/>
                    <a:pt x="2680" y="2584"/>
                    <a:pt x="2680" y="2501"/>
                  </a:cubicBezTo>
                  <a:lnTo>
                    <a:pt x="2680" y="310"/>
                  </a:lnTo>
                  <a:lnTo>
                    <a:pt x="5049" y="310"/>
                  </a:lnTo>
                  <a:cubicBezTo>
                    <a:pt x="5144" y="310"/>
                    <a:pt x="5216" y="238"/>
                    <a:pt x="5216" y="143"/>
                  </a:cubicBezTo>
                  <a:cubicBezTo>
                    <a:pt x="5216" y="60"/>
                    <a:pt x="5132" y="0"/>
                    <a:pt x="50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3D7C3C"/>
                </a:solidFill>
              </a:endParaRPr>
            </a:p>
          </p:txBody>
        </p:sp>
        <p:sp>
          <p:nvSpPr>
            <p:cNvPr id="11" name="Google Shape;11301;p70">
              <a:extLst>
                <a:ext uri="{FF2B5EF4-FFF2-40B4-BE49-F238E27FC236}">
                  <a16:creationId xmlns:a16="http://schemas.microsoft.com/office/drawing/2014/main" id="{10A1CAFF-6A99-43B6-844E-09FF2039CBF2}"/>
                </a:ext>
              </a:extLst>
            </p:cNvPr>
            <p:cNvSpPr/>
            <p:nvPr/>
          </p:nvSpPr>
          <p:spPr>
            <a:xfrm>
              <a:off x="2717596" y="174763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3"/>
                    <a:pt x="4810" y="168"/>
                  </a:cubicBezTo>
                  <a:cubicBezTo>
                    <a:pt x="4798" y="84"/>
                    <a:pt x="4739" y="1"/>
                    <a:pt x="4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3D7C3C"/>
                </a:solidFill>
              </a:endParaRPr>
            </a:p>
          </p:txBody>
        </p:sp>
        <p:sp>
          <p:nvSpPr>
            <p:cNvPr id="12" name="Google Shape;11302;p70">
              <a:extLst>
                <a:ext uri="{FF2B5EF4-FFF2-40B4-BE49-F238E27FC236}">
                  <a16:creationId xmlns:a16="http://schemas.microsoft.com/office/drawing/2014/main" id="{E03195E4-8251-4263-AA56-5E2775E60690}"/>
                </a:ext>
              </a:extLst>
            </p:cNvPr>
            <p:cNvSpPr/>
            <p:nvPr/>
          </p:nvSpPr>
          <p:spPr>
            <a:xfrm>
              <a:off x="2788876" y="1809886"/>
              <a:ext cx="81132" cy="10581"/>
            </a:xfrm>
            <a:custGeom>
              <a:avLst/>
              <a:gdLst/>
              <a:ahLst/>
              <a:cxnLst/>
              <a:rect l="l" t="t" r="r" b="b"/>
              <a:pathLst>
                <a:path w="2561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2394" y="334"/>
                  </a:lnTo>
                  <a:cubicBezTo>
                    <a:pt x="2489" y="334"/>
                    <a:pt x="2560" y="262"/>
                    <a:pt x="2560" y="167"/>
                  </a:cubicBezTo>
                  <a:cubicBezTo>
                    <a:pt x="2560" y="84"/>
                    <a:pt x="2489" y="1"/>
                    <a:pt x="2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3D7C3C"/>
                </a:solidFill>
              </a:endParaRPr>
            </a:p>
          </p:txBody>
        </p:sp>
        <p:sp>
          <p:nvSpPr>
            <p:cNvPr id="13" name="Google Shape;11303;p70">
              <a:extLst>
                <a:ext uri="{FF2B5EF4-FFF2-40B4-BE49-F238E27FC236}">
                  <a16:creationId xmlns:a16="http://schemas.microsoft.com/office/drawing/2014/main" id="{11AB553C-2383-4125-8C86-6376E9298AB6}"/>
                </a:ext>
              </a:extLst>
            </p:cNvPr>
            <p:cNvSpPr/>
            <p:nvPr/>
          </p:nvSpPr>
          <p:spPr>
            <a:xfrm>
              <a:off x="2717596" y="1722385"/>
              <a:ext cx="152412" cy="10201"/>
            </a:xfrm>
            <a:custGeom>
              <a:avLst/>
              <a:gdLst/>
              <a:ahLst/>
              <a:cxnLst/>
              <a:rect l="l" t="t" r="r" b="b"/>
              <a:pathLst>
                <a:path w="4811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4644" y="322"/>
                  </a:lnTo>
                  <a:cubicBezTo>
                    <a:pt x="4739" y="322"/>
                    <a:pt x="4810" y="250"/>
                    <a:pt x="4810" y="167"/>
                  </a:cubicBezTo>
                  <a:cubicBezTo>
                    <a:pt x="4798" y="60"/>
                    <a:pt x="4739" y="0"/>
                    <a:pt x="46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3D7C3C"/>
                </a:solidFill>
              </a:endParaRPr>
            </a:p>
          </p:txBody>
        </p:sp>
        <p:sp>
          <p:nvSpPr>
            <p:cNvPr id="14" name="Google Shape;11304;p70">
              <a:extLst>
                <a:ext uri="{FF2B5EF4-FFF2-40B4-BE49-F238E27FC236}">
                  <a16:creationId xmlns:a16="http://schemas.microsoft.com/office/drawing/2014/main" id="{7165DFFB-4921-4E20-9AB6-EDE58FB64899}"/>
                </a:ext>
              </a:extLst>
            </p:cNvPr>
            <p:cNvSpPr/>
            <p:nvPr/>
          </p:nvSpPr>
          <p:spPr>
            <a:xfrm>
              <a:off x="2717596" y="169634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51"/>
                    <a:pt x="4810" y="167"/>
                  </a:cubicBezTo>
                  <a:cubicBezTo>
                    <a:pt x="4798" y="72"/>
                    <a:pt x="4739" y="1"/>
                    <a:pt x="4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3D7C3C"/>
                </a:solidFill>
              </a:endParaRPr>
            </a:p>
          </p:txBody>
        </p:sp>
        <p:sp>
          <p:nvSpPr>
            <p:cNvPr id="15" name="Google Shape;11305;p70">
              <a:extLst>
                <a:ext uri="{FF2B5EF4-FFF2-40B4-BE49-F238E27FC236}">
                  <a16:creationId xmlns:a16="http://schemas.microsoft.com/office/drawing/2014/main" id="{504D7402-2720-4F37-9BF2-81538ADD8A04}"/>
                </a:ext>
              </a:extLst>
            </p:cNvPr>
            <p:cNvSpPr/>
            <p:nvPr/>
          </p:nvSpPr>
          <p:spPr>
            <a:xfrm>
              <a:off x="2717596" y="1670335"/>
              <a:ext cx="152412" cy="10581"/>
            </a:xfrm>
            <a:custGeom>
              <a:avLst/>
              <a:gdLst/>
              <a:ahLst/>
              <a:cxnLst/>
              <a:rect l="l" t="t" r="r" b="b"/>
              <a:pathLst>
                <a:path w="4811" h="334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2"/>
                    <a:pt x="4810" y="167"/>
                  </a:cubicBezTo>
                  <a:cubicBezTo>
                    <a:pt x="4810" y="84"/>
                    <a:pt x="4739" y="0"/>
                    <a:pt x="46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3D7C3C"/>
                </a:solidFill>
              </a:endParaRPr>
            </a:p>
          </p:txBody>
        </p:sp>
        <p:sp>
          <p:nvSpPr>
            <p:cNvPr id="16" name="Google Shape;11306;p70">
              <a:extLst>
                <a:ext uri="{FF2B5EF4-FFF2-40B4-BE49-F238E27FC236}">
                  <a16:creationId xmlns:a16="http://schemas.microsoft.com/office/drawing/2014/main" id="{0B06BE0D-537D-4120-8EDB-C7B094C23CC3}"/>
                </a:ext>
              </a:extLst>
            </p:cNvPr>
            <p:cNvSpPr/>
            <p:nvPr/>
          </p:nvSpPr>
          <p:spPr>
            <a:xfrm>
              <a:off x="2778326" y="1594145"/>
              <a:ext cx="31332" cy="61111"/>
            </a:xfrm>
            <a:custGeom>
              <a:avLst/>
              <a:gdLst/>
              <a:ahLst/>
              <a:cxnLst/>
              <a:rect l="l" t="t" r="r" b="b"/>
              <a:pathLst>
                <a:path w="989" h="1929" extrusionOk="0">
                  <a:moveTo>
                    <a:pt x="179" y="0"/>
                  </a:moveTo>
                  <a:cubicBezTo>
                    <a:pt x="95" y="0"/>
                    <a:pt x="12" y="72"/>
                    <a:pt x="12" y="167"/>
                  </a:cubicBezTo>
                  <a:cubicBezTo>
                    <a:pt x="12" y="250"/>
                    <a:pt x="95" y="322"/>
                    <a:pt x="179" y="322"/>
                  </a:cubicBezTo>
                  <a:lnTo>
                    <a:pt x="333" y="322"/>
                  </a:lnTo>
                  <a:lnTo>
                    <a:pt x="333" y="1607"/>
                  </a:lnTo>
                  <a:lnTo>
                    <a:pt x="167" y="1607"/>
                  </a:lnTo>
                  <a:cubicBezTo>
                    <a:pt x="72" y="1607"/>
                    <a:pt x="0" y="1679"/>
                    <a:pt x="0" y="1774"/>
                  </a:cubicBezTo>
                  <a:cubicBezTo>
                    <a:pt x="0" y="1858"/>
                    <a:pt x="72" y="1929"/>
                    <a:pt x="167" y="1929"/>
                  </a:cubicBezTo>
                  <a:lnTo>
                    <a:pt x="822" y="1929"/>
                  </a:lnTo>
                  <a:cubicBezTo>
                    <a:pt x="905" y="1929"/>
                    <a:pt x="988" y="1858"/>
                    <a:pt x="988" y="1774"/>
                  </a:cubicBezTo>
                  <a:cubicBezTo>
                    <a:pt x="976" y="1679"/>
                    <a:pt x="893" y="1607"/>
                    <a:pt x="810" y="1607"/>
                  </a:cubicBezTo>
                  <a:lnTo>
                    <a:pt x="643" y="1607"/>
                  </a:lnTo>
                  <a:lnTo>
                    <a:pt x="643" y="167"/>
                  </a:lnTo>
                  <a:cubicBezTo>
                    <a:pt x="643" y="72"/>
                    <a:pt x="572" y="0"/>
                    <a:pt x="4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3D7C3C"/>
                </a:solidFill>
              </a:endParaRPr>
            </a:p>
          </p:txBody>
        </p:sp>
        <p:sp>
          <p:nvSpPr>
            <p:cNvPr id="17" name="Google Shape;11307;p70">
              <a:extLst>
                <a:ext uri="{FF2B5EF4-FFF2-40B4-BE49-F238E27FC236}">
                  <a16:creationId xmlns:a16="http://schemas.microsoft.com/office/drawing/2014/main" id="{23B58396-8BB9-42AB-82B1-B77CAFBDFC8C}"/>
                </a:ext>
              </a:extLst>
            </p:cNvPr>
            <p:cNvSpPr/>
            <p:nvPr/>
          </p:nvSpPr>
          <p:spPr>
            <a:xfrm>
              <a:off x="2782476" y="1575263"/>
              <a:ext cx="16220" cy="15872"/>
            </a:xfrm>
            <a:custGeom>
              <a:avLst/>
              <a:gdLst/>
              <a:ahLst/>
              <a:cxnLst/>
              <a:rect l="l" t="t" r="r" b="b"/>
              <a:pathLst>
                <a:path w="512" h="501" extrusionOk="0">
                  <a:moveTo>
                    <a:pt x="262" y="1"/>
                  </a:moveTo>
                  <a:cubicBezTo>
                    <a:pt x="131" y="1"/>
                    <a:pt x="0" y="120"/>
                    <a:pt x="0" y="251"/>
                  </a:cubicBezTo>
                  <a:cubicBezTo>
                    <a:pt x="0" y="382"/>
                    <a:pt x="119" y="501"/>
                    <a:pt x="262" y="501"/>
                  </a:cubicBezTo>
                  <a:cubicBezTo>
                    <a:pt x="393" y="501"/>
                    <a:pt x="512" y="382"/>
                    <a:pt x="512" y="251"/>
                  </a:cubicBezTo>
                  <a:cubicBezTo>
                    <a:pt x="512" y="120"/>
                    <a:pt x="393" y="1"/>
                    <a:pt x="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3D7C3C"/>
                </a:solidFill>
              </a:endParaRPr>
            </a:p>
          </p:txBody>
        </p:sp>
        <p:sp>
          <p:nvSpPr>
            <p:cNvPr id="18" name="Google Shape;11308;p70">
              <a:extLst>
                <a:ext uri="{FF2B5EF4-FFF2-40B4-BE49-F238E27FC236}">
                  <a16:creationId xmlns:a16="http://schemas.microsoft.com/office/drawing/2014/main" id="{D4AAD7A4-BA86-4401-B414-76EB7D542DEB}"/>
                </a:ext>
              </a:extLst>
            </p:cNvPr>
            <p:cNvSpPr/>
            <p:nvPr/>
          </p:nvSpPr>
          <p:spPr>
            <a:xfrm>
              <a:off x="2943537" y="1513044"/>
              <a:ext cx="42261" cy="347783"/>
            </a:xfrm>
            <a:custGeom>
              <a:avLst/>
              <a:gdLst/>
              <a:ahLst/>
              <a:cxnLst/>
              <a:rect l="l" t="t" r="r" b="b"/>
              <a:pathLst>
                <a:path w="1334" h="10978" extrusionOk="0">
                  <a:moveTo>
                    <a:pt x="667" y="310"/>
                  </a:moveTo>
                  <a:cubicBezTo>
                    <a:pt x="857" y="310"/>
                    <a:pt x="1012" y="477"/>
                    <a:pt x="1012" y="655"/>
                  </a:cubicBezTo>
                  <a:lnTo>
                    <a:pt x="1012" y="1477"/>
                  </a:lnTo>
                  <a:lnTo>
                    <a:pt x="321" y="1477"/>
                  </a:lnTo>
                  <a:lnTo>
                    <a:pt x="321" y="655"/>
                  </a:lnTo>
                  <a:cubicBezTo>
                    <a:pt x="321" y="465"/>
                    <a:pt x="488" y="310"/>
                    <a:pt x="667" y="310"/>
                  </a:cubicBezTo>
                  <a:close/>
                  <a:moveTo>
                    <a:pt x="1024" y="1798"/>
                  </a:moveTo>
                  <a:lnTo>
                    <a:pt x="1024" y="2453"/>
                  </a:lnTo>
                  <a:lnTo>
                    <a:pt x="321" y="2453"/>
                  </a:lnTo>
                  <a:lnTo>
                    <a:pt x="321" y="1798"/>
                  </a:lnTo>
                  <a:close/>
                  <a:moveTo>
                    <a:pt x="964" y="9597"/>
                  </a:moveTo>
                  <a:lnTo>
                    <a:pt x="833" y="10525"/>
                  </a:lnTo>
                  <a:cubicBezTo>
                    <a:pt x="810" y="10597"/>
                    <a:pt x="750" y="10656"/>
                    <a:pt x="679" y="10656"/>
                  </a:cubicBezTo>
                  <a:cubicBezTo>
                    <a:pt x="607" y="10656"/>
                    <a:pt x="536" y="10597"/>
                    <a:pt x="536" y="10525"/>
                  </a:cubicBezTo>
                  <a:lnTo>
                    <a:pt x="417" y="9597"/>
                  </a:lnTo>
                  <a:close/>
                  <a:moveTo>
                    <a:pt x="667" y="0"/>
                  </a:moveTo>
                  <a:cubicBezTo>
                    <a:pt x="298" y="0"/>
                    <a:pt x="0" y="298"/>
                    <a:pt x="0" y="667"/>
                  </a:cubicBezTo>
                  <a:lnTo>
                    <a:pt x="0" y="1631"/>
                  </a:lnTo>
                  <a:lnTo>
                    <a:pt x="0" y="2822"/>
                  </a:lnTo>
                  <a:lnTo>
                    <a:pt x="0" y="4810"/>
                  </a:lnTo>
                  <a:cubicBezTo>
                    <a:pt x="0" y="4894"/>
                    <a:pt x="71" y="4965"/>
                    <a:pt x="167" y="4965"/>
                  </a:cubicBezTo>
                  <a:cubicBezTo>
                    <a:pt x="250" y="4965"/>
                    <a:pt x="321" y="4894"/>
                    <a:pt x="321" y="4810"/>
                  </a:cubicBezTo>
                  <a:lnTo>
                    <a:pt x="321" y="2763"/>
                  </a:lnTo>
                  <a:lnTo>
                    <a:pt x="1024" y="2763"/>
                  </a:lnTo>
                  <a:lnTo>
                    <a:pt x="1024" y="9275"/>
                  </a:lnTo>
                  <a:lnTo>
                    <a:pt x="321" y="9275"/>
                  </a:lnTo>
                  <a:lnTo>
                    <a:pt x="321" y="5430"/>
                  </a:lnTo>
                  <a:cubicBezTo>
                    <a:pt x="321" y="5346"/>
                    <a:pt x="250" y="5263"/>
                    <a:pt x="167" y="5263"/>
                  </a:cubicBezTo>
                  <a:cubicBezTo>
                    <a:pt x="71" y="5263"/>
                    <a:pt x="0" y="5346"/>
                    <a:pt x="0" y="5430"/>
                  </a:cubicBezTo>
                  <a:lnTo>
                    <a:pt x="0" y="9430"/>
                  </a:lnTo>
                  <a:cubicBezTo>
                    <a:pt x="0" y="9490"/>
                    <a:pt x="24" y="9537"/>
                    <a:pt x="60" y="9561"/>
                  </a:cubicBezTo>
                  <a:lnTo>
                    <a:pt x="191" y="10561"/>
                  </a:lnTo>
                  <a:cubicBezTo>
                    <a:pt x="226" y="10799"/>
                    <a:pt x="429" y="10978"/>
                    <a:pt x="667" y="10978"/>
                  </a:cubicBezTo>
                  <a:cubicBezTo>
                    <a:pt x="905" y="10978"/>
                    <a:pt x="1119" y="10799"/>
                    <a:pt x="1143" y="10561"/>
                  </a:cubicBezTo>
                  <a:lnTo>
                    <a:pt x="1274" y="9561"/>
                  </a:lnTo>
                  <a:cubicBezTo>
                    <a:pt x="1322" y="9537"/>
                    <a:pt x="1334" y="9490"/>
                    <a:pt x="1334" y="9430"/>
                  </a:cubicBezTo>
                  <a:lnTo>
                    <a:pt x="1334" y="2822"/>
                  </a:lnTo>
                  <a:lnTo>
                    <a:pt x="1334" y="1631"/>
                  </a:lnTo>
                  <a:lnTo>
                    <a:pt x="1334" y="667"/>
                  </a:lnTo>
                  <a:cubicBezTo>
                    <a:pt x="1334" y="298"/>
                    <a:pt x="1036" y="0"/>
                    <a:pt x="6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3D7C3C"/>
                </a:solidFill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id="{072BF804-1C6B-4E9E-954A-A50A28F43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17" y="5057762"/>
            <a:ext cx="698174" cy="665447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B636A4A-3D19-4899-B10A-23084F002F69}"/>
              </a:ext>
            </a:extLst>
          </p:cNvPr>
          <p:cNvSpPr/>
          <p:nvPr/>
        </p:nvSpPr>
        <p:spPr>
          <a:xfrm>
            <a:off x="249954" y="5650888"/>
            <a:ext cx="10759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Raleway" panose="020B0503030101060003" pitchFamily="34" charset="-52"/>
              </a:rPr>
              <a:t>KPI</a:t>
            </a:r>
            <a:endParaRPr lang="ru-RU" sz="5400" dirty="0">
              <a:solidFill>
                <a:schemeClr val="tx2">
                  <a:lumMod val="60000"/>
                  <a:lumOff val="40000"/>
                </a:schemeClr>
              </a:solidFill>
              <a:latin typeface="Raleway" panose="020B0503030101060003" pitchFamily="34" charset="-52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C8BB7633-765C-4EF4-B58F-49C4822B3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60" y="4065166"/>
            <a:ext cx="826877" cy="667862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994B318-3F08-4E52-A081-193775419720}"/>
              </a:ext>
            </a:extLst>
          </p:cNvPr>
          <p:cNvSpPr/>
          <p:nvPr/>
        </p:nvSpPr>
        <p:spPr>
          <a:xfrm>
            <a:off x="303138" y="3204353"/>
            <a:ext cx="10951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Raleway" panose="020B0503030101060003" pitchFamily="34" charset="-52"/>
              </a:rPr>
              <a:t>RISK</a:t>
            </a:r>
            <a:endParaRPr lang="ru-RU" sz="4000" dirty="0">
              <a:solidFill>
                <a:schemeClr val="tx2">
                  <a:lumMod val="60000"/>
                  <a:lumOff val="40000"/>
                </a:schemeClr>
              </a:solidFill>
              <a:latin typeface="Raleway" panose="020B05030301010600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74704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247" y="518330"/>
            <a:ext cx="11429580" cy="1041717"/>
          </a:xfrm>
        </p:spPr>
        <p:txBody>
          <a:bodyPr/>
          <a:lstStyle/>
          <a:p>
            <a:r>
              <a:rPr lang="ru-RU" sz="3000" dirty="0">
                <a:solidFill>
                  <a:srgbClr val="3D7C3C"/>
                </a:solidFill>
              </a:rPr>
              <a:t>Основные подходы к  декарбонизации</a:t>
            </a:r>
          </a:p>
        </p:txBody>
      </p:sp>
      <p:pic>
        <p:nvPicPr>
          <p:cNvPr id="5" name="Рисунок 4" descr="Изображение выглядит как текст, дерево, внешний, небо&#10;&#10;Автоматически созданное описание">
            <a:extLst>
              <a:ext uri="{FF2B5EF4-FFF2-40B4-BE49-F238E27FC236}">
                <a16:creationId xmlns:a16="http://schemas.microsoft.com/office/drawing/2014/main" id="{666E18D6-2A16-4BD8-8EE2-A036DB19A93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427" b="427"/>
          <a:stretch>
            <a:fillRect/>
          </a:stretch>
        </p:blipFill>
        <p:spPr>
          <a:xfrm>
            <a:off x="485775" y="2276475"/>
            <a:ext cx="2006600" cy="1123950"/>
          </a:xfrm>
          <a:prstGeom prst="roundRect">
            <a:avLst>
              <a:gd name="adj" fmla="val 0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6000" b="-1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pic>
      <p:pic>
        <p:nvPicPr>
          <p:cNvPr id="14" name="Рисунок 13" descr="Изображение выглядит как фабрика, лодка, неб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5A3E94C3-377F-494D-A8C6-C51A709D40D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278" b="278"/>
          <a:stretch>
            <a:fillRect/>
          </a:stretch>
        </p:blipFill>
        <p:spPr>
          <a:xfrm>
            <a:off x="2757488" y="2276475"/>
            <a:ext cx="2006600" cy="1123950"/>
          </a:xfrm>
          <a:prstGeom prst="roundRect">
            <a:avLst>
              <a:gd name="adj" fmla="val 0"/>
            </a:avLst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4000" b="-1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3DD78F1-1389-4A98-BB7D-294530E60B0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t="427" b="427"/>
          <a:stretch>
            <a:fillRect/>
          </a:stretch>
        </p:blipFill>
        <p:spPr>
          <a:xfrm>
            <a:off x="5029200" y="2276475"/>
            <a:ext cx="2006600" cy="1123950"/>
          </a:xfrm>
          <a:prstGeom prst="roundRect">
            <a:avLst>
              <a:gd name="adj" fmla="val 0"/>
            </a:avLst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00" r="-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pic>
      <p:sp>
        <p:nvSpPr>
          <p:cNvPr id="6" name="Текст 5"/>
          <p:cNvSpPr>
            <a:spLocks noGrp="1"/>
          </p:cNvSpPr>
          <p:nvPr>
            <p:ph type="body" sz="quarter" idx="16"/>
          </p:nvPr>
        </p:nvSpPr>
        <p:spPr>
          <a:xfrm>
            <a:off x="484993" y="4003451"/>
            <a:ext cx="2006156" cy="1653277"/>
          </a:xfrm>
        </p:spPr>
        <p:txBody>
          <a:bodyPr vert="horz" lIns="0" tIns="45720" rIns="91440" bIns="45720" rtlCol="0" anchor="t"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7200">
                <a:latin typeface="Raleway"/>
              </a:rPr>
              <a:t>Корпоративные методы: </a:t>
            </a:r>
          </a:p>
          <a:p>
            <a:pPr marL="0" indent="0" algn="ctr">
              <a:buNone/>
            </a:pPr>
            <a:r>
              <a:rPr lang="ru-RU" sz="4800">
                <a:latin typeface="Raleway"/>
              </a:rPr>
              <a:t>изменения портфеля и компенсация выбросов углерода, партнерство и другие формы сотрудничества</a:t>
            </a:r>
            <a:endParaRPr lang="en-US" sz="360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7"/>
          </p:nvPr>
        </p:nvSpPr>
        <p:spPr>
          <a:xfrm>
            <a:off x="2757492" y="3999452"/>
            <a:ext cx="2006156" cy="607682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>
                <a:latin typeface="Raleway" panose="020B0503030101060003" pitchFamily="34" charset="-52"/>
              </a:rPr>
              <a:t>Операционные методы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8"/>
          </p:nvPr>
        </p:nvSpPr>
        <p:spPr>
          <a:xfrm>
            <a:off x="5030434" y="3999451"/>
            <a:ext cx="2006157" cy="603682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dirty="0">
                <a:latin typeface="Raleway"/>
              </a:rPr>
              <a:t>Сокращение эмиссии</a:t>
            </a:r>
            <a:r>
              <a:rPr lang="ru-RU" sz="1800" dirty="0">
                <a:ea typeface="+mn-lt"/>
                <a:cs typeface="+mn-lt"/>
              </a:rPr>
              <a:t> </a:t>
            </a:r>
            <a:r>
              <a:rPr lang="ru-RU" sz="1800" dirty="0">
                <a:latin typeface="Raleway"/>
              </a:rPr>
              <a:t>метана и прочих потерь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AF6C2319-E2BF-420A-8058-A70C07E39972}"/>
              </a:ext>
            </a:extLst>
          </p:cNvPr>
          <p:cNvSpPr/>
          <p:nvPr/>
        </p:nvSpPr>
        <p:spPr>
          <a:xfrm>
            <a:off x="7302490" y="2290329"/>
            <a:ext cx="2006156" cy="1123950"/>
          </a:xfrm>
          <a:prstGeom prst="roundRect">
            <a:avLst>
              <a:gd name="adj" fmla="val 0"/>
            </a:avLst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798" t="-2" r="-16977" b="-2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E39DCACF-4802-4467-B6EC-B3638ABCCB24}"/>
              </a:ext>
            </a:extLst>
          </p:cNvPr>
          <p:cNvSpPr/>
          <p:nvPr/>
        </p:nvSpPr>
        <p:spPr>
          <a:xfrm>
            <a:off x="9574544" y="2283402"/>
            <a:ext cx="2006156" cy="1137804"/>
          </a:xfrm>
          <a:prstGeom prst="roundRect">
            <a:avLst>
              <a:gd name="adj" fmla="val 0"/>
            </a:avLst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878" t="-23841" r="-5050" b="-28159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Текст 7">
            <a:extLst>
              <a:ext uri="{FF2B5EF4-FFF2-40B4-BE49-F238E27FC236}">
                <a16:creationId xmlns:a16="http://schemas.microsoft.com/office/drawing/2014/main" id="{B8AE72EB-1EFA-4F57-9DE5-EDF439F244F0}"/>
              </a:ext>
            </a:extLst>
          </p:cNvPr>
          <p:cNvSpPr txBox="1">
            <a:spLocks/>
          </p:cNvSpPr>
          <p:nvPr/>
        </p:nvSpPr>
        <p:spPr>
          <a:xfrm>
            <a:off x="7301601" y="3999451"/>
            <a:ext cx="2277558" cy="925839"/>
          </a:xfrm>
          <a:prstGeom prst="rect">
            <a:avLst/>
          </a:prstGeom>
        </p:spPr>
        <p:txBody>
          <a:bodyPr lIns="0"/>
          <a:lstStyle>
            <a:lvl1pPr marL="7938" indent="-79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TIXGeneral-Regular" pitchFamily="2" charset="2"/>
              <a:buChar char="⏤"/>
              <a:tabLst/>
              <a:defRPr sz="1400" b="0" i="0" kern="120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err="1">
                <a:latin typeface="Raleway" panose="020B0503030101060003" pitchFamily="34" charset="-52"/>
              </a:rPr>
              <a:t>Низкоуглеродное</a:t>
            </a:r>
            <a:r>
              <a:rPr lang="ru-RU" sz="1800">
                <a:latin typeface="Raleway" panose="020B0503030101060003" pitchFamily="34" charset="-52"/>
              </a:rPr>
              <a:t> (энерго)снабжение производства</a:t>
            </a:r>
          </a:p>
        </p:txBody>
      </p:sp>
      <p:sp>
        <p:nvSpPr>
          <p:cNvPr id="12" name="Текст 7">
            <a:extLst>
              <a:ext uri="{FF2B5EF4-FFF2-40B4-BE49-F238E27FC236}">
                <a16:creationId xmlns:a16="http://schemas.microsoft.com/office/drawing/2014/main" id="{15A6CA03-B683-4C8F-B7A9-31AF3B696D49}"/>
              </a:ext>
            </a:extLst>
          </p:cNvPr>
          <p:cNvSpPr txBox="1">
            <a:spLocks/>
          </p:cNvSpPr>
          <p:nvPr/>
        </p:nvSpPr>
        <p:spPr>
          <a:xfrm>
            <a:off x="9602324" y="3999451"/>
            <a:ext cx="2305632" cy="925839"/>
          </a:xfrm>
          <a:prstGeom prst="rect">
            <a:avLst/>
          </a:prstGeom>
        </p:spPr>
        <p:txBody>
          <a:bodyPr lIns="0"/>
          <a:lstStyle>
            <a:lvl1pPr marL="7938" indent="-79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TIXGeneral-Regular" pitchFamily="2" charset="2"/>
              <a:buChar char="⏤"/>
              <a:tabLst/>
              <a:defRPr sz="1400" b="0" i="0" kern="120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>
                <a:latin typeface="Raleway" panose="020B0503030101060003" pitchFamily="34" charset="-52"/>
              </a:rPr>
              <a:t>Глубокая декарбонизация - </a:t>
            </a:r>
            <a:r>
              <a:rPr lang="en-US" sz="1800">
                <a:latin typeface="Raleway" panose="020B0503030101060003" pitchFamily="34" charset="-52"/>
              </a:rPr>
              <a:t>CCUS </a:t>
            </a:r>
            <a:r>
              <a:rPr lang="ru-RU" sz="1800">
                <a:latin typeface="Raleway" panose="020B0503030101060003" pitchFamily="34" charset="-52"/>
              </a:rPr>
              <a:t>и водород</a:t>
            </a:r>
          </a:p>
        </p:txBody>
      </p:sp>
      <p:sp>
        <p:nvSpPr>
          <p:cNvPr id="17" name="Номер слайда 2">
            <a:extLst>
              <a:ext uri="{FF2B5EF4-FFF2-40B4-BE49-F238E27FC236}">
                <a16:creationId xmlns:a16="http://schemas.microsoft.com/office/drawing/2014/main" id="{1D85155E-BB4D-4215-8F5F-4AC1454F354C}"/>
              </a:ext>
            </a:extLst>
          </p:cNvPr>
          <p:cNvSpPr txBox="1">
            <a:spLocks/>
          </p:cNvSpPr>
          <p:nvPr/>
        </p:nvSpPr>
        <p:spPr>
          <a:xfrm>
            <a:off x="11353799" y="6254759"/>
            <a:ext cx="4646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RU"/>
            </a:defPPr>
            <a:lvl1pPr marL="0" algn="r" defTabSz="914400" rtl="0" eaLnBrk="1" latinLnBrk="0" hangingPunct="1">
              <a:defRPr lang="en-RU" sz="1200" b="1" i="0" kern="1200" smtClean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E6B01-E144-452C-98B2-A0F6F94C21C1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962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15BE0C-2ECA-4E34-BAB1-5F7AA3A96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72" y="-20107"/>
            <a:ext cx="10869027" cy="1041717"/>
          </a:xfrm>
        </p:spPr>
        <p:txBody>
          <a:bodyPr/>
          <a:lstStyle/>
          <a:p>
            <a:r>
              <a:rPr lang="ru-RU" b="1" dirty="0">
                <a:solidFill>
                  <a:srgbClr val="3D7C3C"/>
                </a:solidFill>
                <a:latin typeface="Raleway"/>
              </a:rPr>
              <a:t>Методы декарбонизации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2CB618-B19D-4024-A891-071FDA54802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B9C5C9-860D-A248-8A59-A976BD8EEA31}" type="slidenum">
              <a:rPr lang="en-RU" smtClean="0"/>
              <a:pPr/>
              <a:t>13</a:t>
            </a:fld>
            <a:endParaRPr lang="en-RU" sz="1200" b="1" i="0" kern="1200">
              <a:solidFill>
                <a:schemeClr val="tx1"/>
              </a:solidFill>
              <a:latin typeface="Raleway" pitchFamily="2" charset="77"/>
              <a:ea typeface="+mn-ea"/>
              <a:cs typeface="+mn-cs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DA918D93-C2DC-47C1-9CD9-1824D8D46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66626"/>
              </p:ext>
            </p:extLst>
          </p:nvPr>
        </p:nvGraphicFramePr>
        <p:xfrm>
          <a:off x="340908" y="857782"/>
          <a:ext cx="11541405" cy="58699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47135">
                  <a:extLst>
                    <a:ext uri="{9D8B030D-6E8A-4147-A177-3AD203B41FA5}">
                      <a16:colId xmlns:a16="http://schemas.microsoft.com/office/drawing/2014/main" val="1972807738"/>
                    </a:ext>
                  </a:extLst>
                </a:gridCol>
                <a:gridCol w="3847135">
                  <a:extLst>
                    <a:ext uri="{9D8B030D-6E8A-4147-A177-3AD203B41FA5}">
                      <a16:colId xmlns:a16="http://schemas.microsoft.com/office/drawing/2014/main" val="2937203107"/>
                    </a:ext>
                  </a:extLst>
                </a:gridCol>
                <a:gridCol w="3847135">
                  <a:extLst>
                    <a:ext uri="{9D8B030D-6E8A-4147-A177-3AD203B41FA5}">
                      <a16:colId xmlns:a16="http://schemas.microsoft.com/office/drawing/2014/main" val="3821915783"/>
                    </a:ext>
                  </a:extLst>
                </a:gridCol>
              </a:tblGrid>
              <a:tr h="918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СФЕРА ОХВАТА 1 (ПРЯМЫЕ ВЫБРОСЫ ОТ ПРОИЗВОДСТВЕННЫХ ПРОЦЕССОВ И СОБСТВЕННОЙ ГЕНЕРАЦИИ)</a:t>
                      </a:r>
                      <a:endParaRPr lang="ru-RU" sz="1200" dirty="0">
                        <a:solidFill>
                          <a:srgbClr val="67A7DE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662" marR="426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СФЕРА ОХВАТА 2 (КОСВЕННЫЕ ЭНЕРГЕТИЧЕСКИЕ ВЫБРОСЫ - ПРИОБРЕТЕНИЕ ТОПЛИВА И ЭЛЕКТРОТЕПЛОЭНЕРГИИ)</a:t>
                      </a:r>
                      <a:endParaRPr lang="ru-RU" sz="1200" dirty="0">
                        <a:solidFill>
                          <a:srgbClr val="67A7DE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662" marR="426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СФЕРА ОХВАТА 3 (ПРОЧИЕ КОСВЕННЫЕ ВЫБРОСЫ)</a:t>
                      </a:r>
                      <a:endParaRPr lang="ru-RU" sz="1200" dirty="0">
                        <a:solidFill>
                          <a:srgbClr val="67A7DE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662" marR="42662" marT="0" marB="0"/>
                </a:tc>
                <a:extLst>
                  <a:ext uri="{0D108BD9-81ED-4DB2-BD59-A6C34878D82A}">
                    <a16:rowId xmlns:a16="http://schemas.microsoft.com/office/drawing/2014/main" val="2553051070"/>
                  </a:ext>
                </a:extLst>
              </a:tr>
              <a:tr h="1800432">
                <a:tc>
                  <a:txBody>
                    <a:bodyPr/>
                    <a:lstStyle/>
                    <a:p>
                      <a:pPr marL="92075" indent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Операционные методы</a:t>
                      </a:r>
                    </a:p>
                    <a:p>
                      <a:pPr marL="268288" lvl="0" indent="-176213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2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Повышение операционной эффективности предприятий</a:t>
                      </a:r>
                    </a:p>
                    <a:p>
                      <a:pPr marL="268288" lvl="0" indent="-176213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2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Энергоэффективное производственное оборудование</a:t>
                      </a:r>
                    </a:p>
                    <a:p>
                      <a:pPr marL="268288" lvl="0" indent="-176213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2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Переработка, повторное использование и утилизация вторичных энергетических ресурсов</a:t>
                      </a:r>
                    </a:p>
                    <a:p>
                      <a:pPr marL="268288" lvl="0" indent="-176213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2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Работа с поставщиками оборудования и услуг для  сокращения их углеродного следа</a:t>
                      </a:r>
                    </a:p>
                  </a:txBody>
                  <a:tcPr marL="42662" marR="426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Операционные методы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2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Энергоэффективность зданий и пр.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2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Работа с поставщиками электроэнергии и тепла для сокращения их углеродного следа</a:t>
                      </a:r>
                      <a:endParaRPr lang="ru-RU" sz="1200" b="0" dirty="0">
                        <a:solidFill>
                          <a:srgbClr val="67A7DE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662" marR="426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Методы корпоративной стратегии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2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Оптимизация портфеля активов (диверсификация в газовый бизнес, ВИЭ, водород и др.)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2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Торговля углеродными разрешениями или кредитами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2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Сокращение ПГ за счет инвестиций в землепользование на основе регенеративных технологий</a:t>
                      </a:r>
                      <a:endParaRPr lang="ru-RU" sz="1200" b="0" dirty="0">
                        <a:solidFill>
                          <a:srgbClr val="67A7DE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662" marR="42662" marT="0" marB="0"/>
                </a:tc>
                <a:extLst>
                  <a:ext uri="{0D108BD9-81ED-4DB2-BD59-A6C34878D82A}">
                    <a16:rowId xmlns:a16="http://schemas.microsoft.com/office/drawing/2014/main" val="586439665"/>
                  </a:ext>
                </a:extLst>
              </a:tr>
              <a:tr h="1773382">
                <a:tc>
                  <a:txBody>
                    <a:bodyPr/>
                    <a:lstStyle/>
                    <a:p>
                      <a:pPr marL="92075" indent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Эффективная монетизация метана и попутного газа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2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Сокращение сжигания ПНГ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2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Сокращение утечек метана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2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Использование установок рекуперации паров и уменьшения утечек метана из больших резервуаров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2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Отслеживание неконтролируемых выбросов в атмосферу на нерабочих скважинах</a:t>
                      </a:r>
                      <a:endParaRPr lang="ru-RU" sz="1200" b="0" dirty="0">
                        <a:solidFill>
                          <a:srgbClr val="67A7DE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662" marR="426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ru-RU" sz="1200" b="0" dirty="0">
                        <a:solidFill>
                          <a:srgbClr val="67A7DE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662" marR="426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Улавливание, хранение и использование СО</a:t>
                      </a:r>
                      <a:r>
                        <a:rPr lang="ru-RU" sz="1200" b="1" baseline="-25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endParaRPr lang="ru-RU" sz="1200" b="1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2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Процесс улавливания, хранения и использования (захоронения) углерода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2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Прямое улавливание диоксида углерода из воздуха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2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Технология CO</a:t>
                      </a:r>
                      <a:r>
                        <a:rPr lang="ru-RU" sz="1200" b="0" baseline="-25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2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-EOR (технология закачки углекислого газа под давлением в пласт)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2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Биоэнергетика с использованием технологии улавливания и хранения углерода (BECCS)</a:t>
                      </a:r>
                      <a:endParaRPr lang="ru-RU" sz="1200" b="0" dirty="0">
                        <a:solidFill>
                          <a:srgbClr val="67A7DE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662" marR="42662" marT="0" marB="0"/>
                </a:tc>
                <a:extLst>
                  <a:ext uri="{0D108BD9-81ED-4DB2-BD59-A6C34878D82A}">
                    <a16:rowId xmlns:a16="http://schemas.microsoft.com/office/drawing/2014/main" val="3485512767"/>
                  </a:ext>
                </a:extLst>
              </a:tr>
              <a:tr h="1620000">
                <a:tc>
                  <a:txBody>
                    <a:bodyPr/>
                    <a:lstStyle/>
                    <a:p>
                      <a:pPr marL="92075" indent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Перевод предприятий на собственные низкоуглеродные источники энергии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2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ВИЭ и методы их интеграции, хранение электроэнергии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2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Использование низкоуглеродных источников энергии в перевозках (электромобили, аммиак, газ)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2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Использование собственного водорода для собственных нужд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Symbol" panose="05050102010706020507" pitchFamily="18" charset="2"/>
                        <a:buNone/>
                      </a:pPr>
                      <a:endParaRPr lang="ru-RU" sz="1200" b="0" dirty="0">
                        <a:solidFill>
                          <a:srgbClr val="67A7DE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662" marR="426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Перевод предприятий на низкоуглеродные источники приобретаемого топлива и энергии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2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Приобретение электроэнергии от ВИЭ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2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Использование низкоуглеродных источников энергии в перевозках (электромобили, аммиак, газ)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2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Использование биотоплива в качестве сырья при нефтепереработке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2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Использование водорода для собственных нужд</a:t>
                      </a:r>
                      <a:endParaRPr lang="ru-RU" sz="1200" b="0" dirty="0">
                        <a:solidFill>
                          <a:srgbClr val="67A7DE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662" marR="426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Производство, продажа и использование водорода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2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Производство, транспортировка и продажа водорода («зеленый» и «голубой» водород)</a:t>
                      </a:r>
                      <a:endParaRPr lang="ru-RU" sz="1200" b="0" dirty="0">
                        <a:solidFill>
                          <a:srgbClr val="67A7DE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662" marR="42662" marT="0" marB="0"/>
                </a:tc>
                <a:extLst>
                  <a:ext uri="{0D108BD9-81ED-4DB2-BD59-A6C34878D82A}">
                    <a16:rowId xmlns:a16="http://schemas.microsoft.com/office/drawing/2014/main" val="28590136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4408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62C3E0D-B5F2-469B-BC0C-6C34273C4E67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3D7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B5825B-9A27-4A67-A65F-749B1A8D8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663" y="3615937"/>
            <a:ext cx="4937930" cy="1800401"/>
          </a:xfrm>
        </p:spPr>
        <p:txBody>
          <a:bodyPr>
            <a:noAutofit/>
          </a:bodyPr>
          <a:lstStyle/>
          <a:p>
            <a:pPr marL="4445" indent="-4445">
              <a:lnSpc>
                <a:spcPct val="100000"/>
              </a:lnSpc>
            </a:pPr>
            <a:r>
              <a:rPr lang="ru" sz="2800">
                <a:solidFill>
                  <a:schemeClr val="bg1"/>
                </a:solidFill>
                <a:latin typeface="Raleway" panose="020B0503030101060003" pitchFamily="34" charset="-52"/>
              </a:rPr>
              <a:t>одно из наиболее эффективных и дешевых способов сокращения выбросов ПГ</a:t>
            </a:r>
            <a:endParaRPr lang="ru-RU" sz="2800">
              <a:solidFill>
                <a:schemeClr val="bg1"/>
              </a:solidFill>
              <a:latin typeface="Raleway" panose="020B0503030101060003" pitchFamily="34" charset="-5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7DBDC-13B2-44B0-BFE5-21DC98F20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8975" y="685602"/>
            <a:ext cx="5259520" cy="586066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ru" sz="2000" b="1" dirty="0">
                <a:latin typeface="Raleway"/>
                <a:ea typeface="+mn-lt"/>
                <a:cs typeface="+mn-lt"/>
              </a:rPr>
              <a:t>Увеличение</a:t>
            </a:r>
            <a:r>
              <a:rPr lang="ru" sz="2000" dirty="0">
                <a:latin typeface="Raleway"/>
                <a:ea typeface="+mn-lt"/>
                <a:cs typeface="+mn-lt"/>
              </a:rPr>
              <a:t> количества энергоэффективного оборудования</a:t>
            </a:r>
            <a:endParaRPr lang="ru" sz="2000" dirty="0">
              <a:latin typeface="Raleway" panose="020B0503030101060003" pitchFamily="34" charset="-52"/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ru" sz="2000" b="1" dirty="0">
                <a:latin typeface="Raleway"/>
                <a:ea typeface="+mn-lt"/>
                <a:cs typeface="+mn-lt"/>
              </a:rPr>
              <a:t>Инвестирование в энергоэффективные технологии </a:t>
            </a:r>
            <a:r>
              <a:rPr lang="ru" sz="2000" dirty="0">
                <a:latin typeface="Raleway"/>
                <a:ea typeface="+mn-lt"/>
                <a:cs typeface="+mn-lt"/>
              </a:rPr>
              <a:t>в процессе выполнения производственных операций</a:t>
            </a:r>
            <a:endParaRPr lang="en-US" sz="2000" dirty="0">
              <a:latin typeface="Raleway"/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ru" sz="2000" b="1" dirty="0">
                <a:latin typeface="Raleway"/>
                <a:ea typeface="+mn-lt"/>
                <a:cs typeface="+mn-lt"/>
              </a:rPr>
              <a:t>Преобразование существующих электростанций в когенерационные (ТЭЦ)</a:t>
            </a:r>
            <a:r>
              <a:rPr lang="ru" sz="2000" dirty="0">
                <a:latin typeface="Raleway"/>
                <a:ea typeface="+mn-lt"/>
                <a:cs typeface="+mn-lt"/>
              </a:rPr>
              <a:t> 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ru" sz="2000" b="1" dirty="0">
                <a:latin typeface="Raleway"/>
                <a:ea typeface="+mn-lt"/>
                <a:cs typeface="+mn-lt"/>
              </a:rPr>
              <a:t>Повышение энергоэффективности операционной деятельности:  </a:t>
            </a:r>
            <a:r>
              <a:rPr lang="ru" sz="2000" dirty="0" err="1">
                <a:latin typeface="Raleway"/>
                <a:ea typeface="+mn-lt"/>
                <a:cs typeface="+mn-lt"/>
              </a:rPr>
              <a:t>энергоменеджмент</a:t>
            </a:r>
            <a:r>
              <a:rPr lang="ru" sz="2000" dirty="0">
                <a:latin typeface="Raleway"/>
                <a:ea typeface="+mn-lt"/>
                <a:cs typeface="+mn-lt"/>
              </a:rPr>
              <a:t>, модернизация оборудования, цифровизация</a:t>
            </a:r>
            <a:endParaRPr lang="ru" sz="2000" dirty="0">
              <a:latin typeface="Raleway" panose="020B0503030101060003" pitchFamily="34" charset="-52"/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endParaRPr lang="en-US" sz="1800" dirty="0">
              <a:latin typeface="Raleway" panose="020B0503030101060003" pitchFamily="34" charset="-52"/>
              <a:cs typeface="Calibri" panose="020F0502020204030204"/>
            </a:endParaRPr>
          </a:p>
        </p:txBody>
      </p:sp>
      <p:sp>
        <p:nvSpPr>
          <p:cNvPr id="4" name="Номер слайда 2">
            <a:extLst>
              <a:ext uri="{FF2B5EF4-FFF2-40B4-BE49-F238E27FC236}">
                <a16:creationId xmlns:a16="http://schemas.microsoft.com/office/drawing/2014/main" id="{3C85F1C5-DF71-4279-911A-543D4BE98195}"/>
              </a:ext>
            </a:extLst>
          </p:cNvPr>
          <p:cNvSpPr txBox="1">
            <a:spLocks/>
          </p:cNvSpPr>
          <p:nvPr/>
        </p:nvSpPr>
        <p:spPr>
          <a:xfrm>
            <a:off x="11353799" y="6254759"/>
            <a:ext cx="4646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RU"/>
            </a:defPPr>
            <a:lvl1pPr marL="0" algn="r" defTabSz="914400" rtl="0" eaLnBrk="1" latinLnBrk="0" hangingPunct="1">
              <a:defRPr lang="en-RU" sz="1200" b="1" i="0" kern="1200" smtClean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E6B01-E144-452C-98B2-A0F6F94C21C1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24BED2-55A1-4A09-9A5F-11A71A55DDFC}"/>
              </a:ext>
            </a:extLst>
          </p:cNvPr>
          <p:cNvSpPr txBox="1"/>
          <p:nvPr/>
        </p:nvSpPr>
        <p:spPr>
          <a:xfrm>
            <a:off x="656663" y="687519"/>
            <a:ext cx="49379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" sz="4000" b="1">
                <a:solidFill>
                  <a:schemeClr val="bg1"/>
                </a:solidFill>
                <a:latin typeface="Raleway" panose="020B0503030101060003" pitchFamily="34" charset="-52"/>
              </a:rPr>
              <a:t>Рациональное использование энергетических ресурсов</a:t>
            </a:r>
            <a:r>
              <a:rPr lang="en-US" sz="4000" b="1">
                <a:solidFill>
                  <a:schemeClr val="bg1"/>
                </a:solidFill>
                <a:latin typeface="Raleway" panose="020B0503030101060003" pitchFamily="34" charset="-52"/>
              </a:rPr>
              <a:t> -</a:t>
            </a:r>
            <a:r>
              <a:rPr lang="ru" sz="4000" b="1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endParaRPr lang="ru-RU" sz="4000"/>
          </a:p>
        </p:txBody>
      </p:sp>
    </p:spTree>
    <p:extLst>
      <p:ext uri="{BB962C8B-B14F-4D97-AF65-F5344CB8AC3E}">
        <p14:creationId xmlns:p14="http://schemas.microsoft.com/office/powerpoint/2010/main" val="2383728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4855" y="518330"/>
            <a:ext cx="10944877" cy="1041717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3D7C3C"/>
                </a:solidFill>
                <a:latin typeface="Raleway"/>
              </a:rPr>
              <a:t>Использование ВИЭ для энергоснабжения производств</a:t>
            </a:r>
            <a:endParaRPr lang="ru-RU" dirty="0">
              <a:solidFill>
                <a:srgbClr val="3D7C3C"/>
              </a:solidFill>
              <a:latin typeface="Raleway" panose="020B0503030101060003" pitchFamily="34" charset="-52"/>
            </a:endParaRPr>
          </a:p>
        </p:txBody>
      </p:sp>
      <p:pic>
        <p:nvPicPr>
          <p:cNvPr id="2050" name="Picture 2" descr="Miraah concentrated solar power plant in Oman delivers 1st steam for EOR –  HELIOSCSP"/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" b="1764"/>
          <a:stretch/>
        </p:blipFill>
        <p:spPr bwMode="auto">
          <a:xfrm>
            <a:off x="394855" y="1794792"/>
            <a:ext cx="3470637" cy="222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4" r="16684"/>
          <a:stretch/>
        </p:blipFill>
        <p:spPr>
          <a:xfrm>
            <a:off x="4232407" y="1794792"/>
            <a:ext cx="3470637" cy="2229953"/>
          </a:xfrm>
        </p:spPr>
      </p:pic>
      <p:pic>
        <p:nvPicPr>
          <p:cNvPr id="14" name="Рисунок 13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" b="1799"/>
          <a:stretch/>
        </p:blipFill>
        <p:spPr>
          <a:xfrm>
            <a:off x="8069959" y="1794792"/>
            <a:ext cx="3494523" cy="2245300"/>
          </a:xfrm>
        </p:spPr>
      </p:pic>
      <p:sp>
        <p:nvSpPr>
          <p:cNvPr id="8" name="Текст 7"/>
          <p:cNvSpPr>
            <a:spLocks noGrp="1"/>
          </p:cNvSpPr>
          <p:nvPr>
            <p:ph type="body" sz="quarter" idx="16"/>
          </p:nvPr>
        </p:nvSpPr>
        <p:spPr>
          <a:xfrm>
            <a:off x="416932" y="4104520"/>
            <a:ext cx="3448560" cy="15412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err="1">
                <a:latin typeface="Raleway" panose="020B0503030101060003" pitchFamily="34" charset="-52"/>
              </a:rPr>
              <a:t>Miraah</a:t>
            </a:r>
            <a:r>
              <a:rPr lang="ru-RU" sz="1600">
                <a:latin typeface="Raleway" panose="020B0503030101060003" pitchFamily="34" charset="-52"/>
              </a:rPr>
              <a:t> — солнечная тепловая станция</a:t>
            </a:r>
            <a:r>
              <a:rPr lang="en-GB" sz="1600">
                <a:latin typeface="Raleway" panose="020B0503030101060003" pitchFamily="34" charset="-52"/>
              </a:rPr>
              <a:t>, </a:t>
            </a:r>
            <a:r>
              <a:rPr lang="ru-RU" sz="1600">
                <a:latin typeface="Raleway" panose="020B0503030101060003" pitchFamily="34" charset="-52"/>
              </a:rPr>
              <a:t>для повышения </a:t>
            </a:r>
            <a:r>
              <a:rPr lang="ru-RU" sz="1600" err="1">
                <a:latin typeface="Raleway" panose="020B0503030101060003" pitchFamily="34" charset="-52"/>
              </a:rPr>
              <a:t>нефтеотдачи</a:t>
            </a:r>
            <a:r>
              <a:rPr lang="ru-RU" sz="1600">
                <a:latin typeface="Raleway" panose="020B0503030101060003" pitchFamily="34" charset="-52"/>
              </a:rPr>
              <a:t> на месторождении </a:t>
            </a:r>
            <a:r>
              <a:rPr lang="ru-RU" sz="1600" err="1">
                <a:latin typeface="Raleway" panose="020B0503030101060003" pitchFamily="34" charset="-52"/>
              </a:rPr>
              <a:t>Амал</a:t>
            </a:r>
            <a:r>
              <a:rPr lang="ru-RU" sz="1600">
                <a:latin typeface="Raleway" panose="020B0503030101060003" pitchFamily="34" charset="-52"/>
              </a:rPr>
              <a:t>. </a:t>
            </a:r>
            <a:endParaRPr lang="en-GB" sz="1600">
              <a:latin typeface="Raleway" panose="020B0503030101060003" pitchFamily="34" charset="-52"/>
            </a:endParaRPr>
          </a:p>
          <a:p>
            <a:pPr marL="0" indent="0">
              <a:buNone/>
            </a:pPr>
            <a:r>
              <a:rPr lang="ru-RU" sz="1600">
                <a:latin typeface="Raleway" panose="020B0503030101060003" pitchFamily="34" charset="-52"/>
              </a:rPr>
              <a:t>Минус </a:t>
            </a:r>
            <a:r>
              <a:rPr lang="ru-RU" sz="1600" b="1">
                <a:latin typeface="Raleway" panose="020B0503030101060003" pitchFamily="34" charset="-52"/>
              </a:rPr>
              <a:t>300 тыс. т </a:t>
            </a:r>
            <a:r>
              <a:rPr lang="ru-RU" sz="1600">
                <a:latin typeface="Raleway" panose="020B0503030101060003" pitchFamily="34" charset="-52"/>
              </a:rPr>
              <a:t>выбросов </a:t>
            </a:r>
            <a:br>
              <a:rPr lang="ru-RU" sz="1600">
                <a:latin typeface="Raleway" panose="020B0503030101060003" pitchFamily="34" charset="-52"/>
              </a:rPr>
            </a:br>
            <a:r>
              <a:rPr lang="ru-RU" sz="1600">
                <a:latin typeface="Raleway" panose="020B0503030101060003" pitchFamily="34" charset="-52"/>
              </a:rPr>
              <a:t>СО2 в год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7"/>
          </p:nvPr>
        </p:nvSpPr>
        <p:spPr>
          <a:xfrm>
            <a:off x="4232407" y="4100520"/>
            <a:ext cx="3470637" cy="15412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err="1">
                <a:latin typeface="Raleway" panose="020B0503030101060003" pitchFamily="34" charset="-52"/>
              </a:rPr>
              <a:t>Hywind</a:t>
            </a:r>
            <a:r>
              <a:rPr lang="ru-RU" sz="1600" b="1">
                <a:latin typeface="Raleway" panose="020B0503030101060003" pitchFamily="34" charset="-52"/>
              </a:rPr>
              <a:t> </a:t>
            </a:r>
            <a:r>
              <a:rPr lang="ru-RU" sz="1600" b="1" err="1">
                <a:latin typeface="Raleway" panose="020B0503030101060003" pitchFamily="34" charset="-52"/>
              </a:rPr>
              <a:t>Tampen</a:t>
            </a:r>
            <a:r>
              <a:rPr lang="ru-RU" sz="1600">
                <a:latin typeface="Raleway" panose="020B0503030101060003" pitchFamily="34" charset="-52"/>
              </a:rPr>
              <a:t> – плавучая ВЭС мощностью </a:t>
            </a:r>
            <a:r>
              <a:rPr lang="ru-RU" sz="1600" b="1">
                <a:latin typeface="Raleway" panose="020B0503030101060003" pitchFamily="34" charset="-52"/>
              </a:rPr>
              <a:t>88 МВт., </a:t>
            </a:r>
          </a:p>
          <a:p>
            <a:pPr marL="0" indent="0">
              <a:buNone/>
            </a:pPr>
            <a:r>
              <a:rPr lang="ru-RU" sz="1600">
                <a:latin typeface="Raleway" panose="020B0503030101060003" pitchFamily="34" charset="-52"/>
              </a:rPr>
              <a:t>Обеспечивает электроэнергией месторождения </a:t>
            </a:r>
            <a:r>
              <a:rPr lang="ru-RU" sz="1600" b="1" err="1">
                <a:latin typeface="Raleway" panose="020B0503030101060003" pitchFamily="34" charset="-52"/>
              </a:rPr>
              <a:t>Snorre</a:t>
            </a:r>
            <a:r>
              <a:rPr lang="ru-RU" sz="1600" b="1">
                <a:latin typeface="Raleway" panose="020B0503030101060003" pitchFamily="34" charset="-52"/>
              </a:rPr>
              <a:t> и </a:t>
            </a:r>
            <a:r>
              <a:rPr lang="ru-RU" sz="1600" b="1" err="1">
                <a:latin typeface="Raleway" panose="020B0503030101060003" pitchFamily="34" charset="-52"/>
              </a:rPr>
              <a:t>Gullfaks</a:t>
            </a:r>
            <a:r>
              <a:rPr lang="ru-RU" sz="1600" err="1">
                <a:latin typeface="Raleway" panose="020B0503030101060003" pitchFamily="34" charset="-52"/>
              </a:rPr>
              <a:t>в</a:t>
            </a:r>
            <a:r>
              <a:rPr lang="ru-RU" sz="1600">
                <a:latin typeface="Raleway" panose="020B0503030101060003" pitchFamily="34" charset="-52"/>
              </a:rPr>
              <a:t> норвежском Северном море. </a:t>
            </a:r>
          </a:p>
          <a:p>
            <a:endParaRPr lang="ru-RU">
              <a:latin typeface="Raleway" panose="020B0503030101060003" pitchFamily="34" charset="-52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8"/>
          </p:nvPr>
        </p:nvSpPr>
        <p:spPr>
          <a:xfrm>
            <a:off x="8069958" y="4104519"/>
            <a:ext cx="3934921" cy="23101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err="1"/>
              <a:t>Phillips</a:t>
            </a:r>
            <a:r>
              <a:rPr lang="ru-RU" sz="1600"/>
              <a:t> 66 переоборудует НПЗ в </a:t>
            </a:r>
            <a:r>
              <a:rPr lang="ru-RU" sz="1600" b="1"/>
              <a:t>Родео</a:t>
            </a:r>
            <a:r>
              <a:rPr lang="ru-RU" sz="1600"/>
              <a:t>, мощностью </a:t>
            </a:r>
            <a:r>
              <a:rPr lang="ru-RU" sz="1600" b="1"/>
              <a:t>120 тыс. барр./</a:t>
            </a:r>
            <a:r>
              <a:rPr lang="ru-RU" sz="1600" b="1" err="1"/>
              <a:t>сут</a:t>
            </a:r>
            <a:r>
              <a:rPr lang="ru-RU" sz="1600" b="1"/>
              <a:t>., </a:t>
            </a:r>
            <a:r>
              <a:rPr lang="ru-RU" sz="1600"/>
              <a:t>для производства возобновляемых видов топлива. </a:t>
            </a:r>
          </a:p>
          <a:p>
            <a:pPr marL="0" indent="0">
              <a:buNone/>
            </a:pPr>
            <a:r>
              <a:rPr lang="ru-RU" sz="1600" err="1"/>
              <a:t>БиоНПЗ</a:t>
            </a:r>
            <a:r>
              <a:rPr lang="ru-RU" sz="1600"/>
              <a:t> будет производить </a:t>
            </a:r>
            <a:r>
              <a:rPr lang="ru-RU" sz="1600" b="1"/>
              <a:t>2,5 млн т </a:t>
            </a:r>
            <a:r>
              <a:rPr lang="ru-RU" sz="1600"/>
              <a:t>дизельного топлива, бензина и </a:t>
            </a:r>
            <a:r>
              <a:rPr lang="ru-RU" sz="1600" err="1"/>
              <a:t>авиакеросина</a:t>
            </a:r>
            <a:r>
              <a:rPr lang="ru-RU" sz="1600"/>
              <a:t>. </a:t>
            </a:r>
          </a:p>
          <a:p>
            <a:pPr marL="0" indent="0">
              <a:buNone/>
            </a:pPr>
            <a:r>
              <a:rPr lang="ru-RU" sz="1600"/>
              <a:t>Использование растительного масла, жиров и соевого масла</a:t>
            </a:r>
          </a:p>
        </p:txBody>
      </p:sp>
      <p:sp>
        <p:nvSpPr>
          <p:cNvPr id="9" name="Номер слайда 2">
            <a:extLst>
              <a:ext uri="{FF2B5EF4-FFF2-40B4-BE49-F238E27FC236}">
                <a16:creationId xmlns:a16="http://schemas.microsoft.com/office/drawing/2014/main" id="{86305EE0-F459-408D-91C6-5C7A3CE44A85}"/>
              </a:ext>
            </a:extLst>
          </p:cNvPr>
          <p:cNvSpPr txBox="1">
            <a:spLocks/>
          </p:cNvSpPr>
          <p:nvPr/>
        </p:nvSpPr>
        <p:spPr>
          <a:xfrm>
            <a:off x="11353799" y="6254759"/>
            <a:ext cx="4646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RU"/>
            </a:defPPr>
            <a:lvl1pPr marL="0" algn="r" defTabSz="914400" rtl="0" eaLnBrk="1" latinLnBrk="0" hangingPunct="1">
              <a:defRPr lang="en-RU" sz="1200" b="1" i="0" kern="1200" smtClean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E6B01-E144-452C-98B2-A0F6F94C21C1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817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9AAB58-DA16-4D58-86A4-B177DF52AE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8576"/>
            <a:ext cx="12192000" cy="6858000"/>
          </a:xfrm>
          <a:prstGeom prst="rect">
            <a:avLst/>
          </a:prstGeom>
        </p:spPr>
      </p:pic>
      <p:sp>
        <p:nvSpPr>
          <p:cNvPr id="2" name="Текст 1">
            <a:extLst>
              <a:ext uri="{FF2B5EF4-FFF2-40B4-BE49-F238E27FC236}">
                <a16:creationId xmlns:a16="http://schemas.microsoft.com/office/drawing/2014/main" id="{7A3F687E-B3A6-9C40-8F1A-97459E98BE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721" y="1581365"/>
            <a:ext cx="10869027" cy="2874963"/>
          </a:xfrm>
        </p:spPr>
        <p:txBody>
          <a:bodyPr/>
          <a:lstStyle/>
          <a:p>
            <a:r>
              <a:rPr lang="ru-RU" b="0" dirty="0">
                <a:solidFill>
                  <a:schemeClr val="accent6">
                    <a:lumMod val="75000"/>
                  </a:schemeClr>
                </a:solidFill>
              </a:rPr>
              <a:t>Мировая климатическая повестка и </a:t>
            </a:r>
            <a:r>
              <a:rPr lang="ru-RU" b="0" dirty="0" err="1">
                <a:solidFill>
                  <a:schemeClr val="accent6">
                    <a:lumMod val="75000"/>
                  </a:schemeClr>
                </a:solidFill>
              </a:rPr>
              <a:t>энергопереход</a:t>
            </a:r>
            <a:r>
              <a:rPr lang="ru-RU" b="0" dirty="0">
                <a:solidFill>
                  <a:schemeClr val="accent6">
                    <a:lumMod val="75000"/>
                  </a:schemeClr>
                </a:solidFill>
              </a:rPr>
              <a:t> 4.0</a:t>
            </a:r>
          </a:p>
          <a:p>
            <a:endParaRPr lang="ru-RU" sz="4400" dirty="0"/>
          </a:p>
          <a:p>
            <a:r>
              <a:rPr lang="ru-RU" b="0" dirty="0">
                <a:solidFill>
                  <a:schemeClr val="accent6">
                    <a:lumMod val="75000"/>
                  </a:schemeClr>
                </a:solidFill>
              </a:rPr>
              <a:t>Методы декарбонизации</a:t>
            </a:r>
          </a:p>
          <a:p>
            <a:endParaRPr lang="ru-RU" b="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4400" dirty="0"/>
              <a:t>Перспективы для России</a:t>
            </a:r>
          </a:p>
        </p:txBody>
      </p:sp>
    </p:spTree>
    <p:extLst>
      <p:ext uri="{BB962C8B-B14F-4D97-AF65-F5344CB8AC3E}">
        <p14:creationId xmlns:p14="http://schemas.microsoft.com/office/powerpoint/2010/main" val="3619397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03A880-4CCF-43D4-BCCA-D8C6CC4EB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D7C3C"/>
                </a:solidFill>
              </a:rPr>
              <a:t>Текущий статус основных элементов российской системы регулирования парниковых газов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9D33BE-246D-423C-9032-61B25C941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B9C5C9-860D-A248-8A59-A976BD8EEA31}" type="slidenum">
              <a:rPr lang="en-RU" sz="1000" b="0" smtClean="0"/>
              <a:pPr/>
              <a:t>17</a:t>
            </a:fld>
            <a:endParaRPr lang="en-RU" sz="1000" b="0" i="0" kern="1200" dirty="0">
              <a:solidFill>
                <a:schemeClr val="tx1"/>
              </a:solidFill>
              <a:latin typeface="Raleway" pitchFamily="2" charset="77"/>
              <a:ea typeface="+mn-ea"/>
              <a:cs typeface="+mn-cs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19EBD212-F082-47E3-AB11-290BE3A144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831584"/>
              </p:ext>
            </p:extLst>
          </p:nvPr>
        </p:nvGraphicFramePr>
        <p:xfrm>
          <a:off x="482849" y="1795790"/>
          <a:ext cx="11238095" cy="440175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643721">
                  <a:extLst>
                    <a:ext uri="{9D8B030D-6E8A-4147-A177-3AD203B41FA5}">
                      <a16:colId xmlns:a16="http://schemas.microsoft.com/office/drawing/2014/main" val="1225140686"/>
                    </a:ext>
                  </a:extLst>
                </a:gridCol>
                <a:gridCol w="6594374">
                  <a:extLst>
                    <a:ext uri="{9D8B030D-6E8A-4147-A177-3AD203B41FA5}">
                      <a16:colId xmlns:a16="http://schemas.microsoft.com/office/drawing/2014/main" val="4261139191"/>
                    </a:ext>
                  </a:extLst>
                </a:gridCol>
              </a:tblGrid>
              <a:tr h="969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2000" b="1">
                          <a:effectLst/>
                        </a:rPr>
                        <a:t>Документ</a:t>
                      </a:r>
                      <a:endParaRPr lang="ru-RU" sz="3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330" marR="533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2000" b="1" dirty="0">
                          <a:effectLst/>
                        </a:rPr>
                        <a:t>Статус документа </a:t>
                      </a:r>
                      <a:endParaRPr lang="ru-RU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330" marR="53330" marT="0" marB="0"/>
                </a:tc>
                <a:extLst>
                  <a:ext uri="{0D108BD9-81ED-4DB2-BD59-A6C34878D82A}">
                    <a16:rowId xmlns:a16="http://schemas.microsoft.com/office/drawing/2014/main" val="1203428006"/>
                  </a:ext>
                </a:extLst>
              </a:tr>
              <a:tr h="186161">
                <a:tc gridSpan="2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effectLst/>
                        </a:rPr>
                        <a:t>Долгосрочная цель по выбросам парниковых газов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330" marR="5333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988552"/>
                  </a:ext>
                </a:extLst>
              </a:tr>
              <a:tr h="7615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effectLst/>
                        </a:rPr>
                        <a:t>Указ Президента Российской Федерации от 4 ноября 2020 г. №666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330" marR="533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dirty="0">
                          <a:effectLst/>
                        </a:rPr>
                        <a:t>Принят в ноябре 2020 г.</a:t>
                      </a:r>
                      <a:endParaRPr lang="ru-RU" sz="20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dirty="0">
                          <a:effectLst/>
                        </a:rPr>
                        <a:t>Установлена национальная цель – выбросы ПГ к 2030 г. должны составить 75% от уровня 1990 г. При этом в 2017 г. выбросы составляли 50,7% от уровня 1990 г.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330" marR="53330" marT="0" marB="0"/>
                </a:tc>
                <a:extLst>
                  <a:ext uri="{0D108BD9-81ED-4DB2-BD59-A6C34878D82A}">
                    <a16:rowId xmlns:a16="http://schemas.microsoft.com/office/drawing/2014/main" val="3689105157"/>
                  </a:ext>
                </a:extLst>
              </a:tr>
              <a:tr h="210357">
                <a:tc gridSpan="2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+mj-lt"/>
                        <a:buNone/>
                      </a:pPr>
                      <a:r>
                        <a:rPr lang="en-US" sz="1400" dirty="0" err="1">
                          <a:effectLst/>
                        </a:rPr>
                        <a:t>Стратегия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социально-экономического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развития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330" marR="5333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4087586"/>
                  </a:ext>
                </a:extLst>
              </a:tr>
              <a:tr h="11448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dirty="0">
                          <a:effectLst/>
                        </a:rPr>
                        <a:t>Стратегия долгосрочного развития Российской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</a:rPr>
                        <a:t>Федерации с низким уровнем выбросов ПГ до 2050 г.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330" marR="5333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работе.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Проект Стратегии внесен Минэкономразвития России в Правительство России в марте 2020 г. Ожидаемая дата утверждения – 2021 г.</a:t>
                      </a:r>
                    </a:p>
                  </a:txBody>
                  <a:tcPr marL="53330" marR="53330" marT="0" marB="0"/>
                </a:tc>
                <a:extLst>
                  <a:ext uri="{0D108BD9-81ED-4DB2-BD59-A6C34878D82A}">
                    <a16:rowId xmlns:a16="http://schemas.microsoft.com/office/drawing/2014/main" val="1976444148"/>
                  </a:ext>
                </a:extLst>
              </a:tr>
              <a:tr h="211839">
                <a:tc gridSpan="2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+mj-lt"/>
                        <a:buNone/>
                      </a:pPr>
                      <a:r>
                        <a:rPr lang="en-US" sz="1400" dirty="0" err="1">
                          <a:effectLst/>
                        </a:rPr>
                        <a:t>Введение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национального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регулирования</a:t>
                      </a:r>
                      <a:r>
                        <a:rPr lang="en-US" sz="1400" dirty="0">
                          <a:effectLst/>
                        </a:rPr>
                        <a:t> ПГ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330" marR="5333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91145"/>
                  </a:ext>
                </a:extLst>
              </a:tr>
              <a:tr h="15505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effectLst/>
                        </a:rPr>
                        <a:t>Федеральный закон «Об ограничении выбросов ПГ» 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330" marR="533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dirty="0">
                          <a:effectLst/>
                        </a:rPr>
                        <a:t>Принят в июне 2021 г.</a:t>
                      </a:r>
                      <a:endParaRPr lang="ru-RU" sz="20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dirty="0">
                          <a:effectLst/>
                        </a:rPr>
                        <a:t>Законопроект концептуально соответствует Указу Президента от 4 ноября 2020 г. №666. Вводится терминологический аппарат, обязанность по мониторингу ПГ и вводится механизм добровольных климатических проектов. Как такового регулирования не вводится, поскольку это не требуется для достижения национальной цели к 2030 г.</a:t>
                      </a:r>
                      <a:endParaRPr lang="ru-RU" sz="2000" dirty="0">
                        <a:effectLst/>
                      </a:endParaRPr>
                    </a:p>
                  </a:txBody>
                  <a:tcPr marL="53330" marR="53330" marT="0" marB="0"/>
                </a:tc>
                <a:extLst>
                  <a:ext uri="{0D108BD9-81ED-4DB2-BD59-A6C34878D82A}">
                    <a16:rowId xmlns:a16="http://schemas.microsoft.com/office/drawing/2014/main" val="1623694914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:a16="http://schemas.microsoft.com/office/drawing/2014/main" id="{30D15006-47E2-4238-9A0C-889563036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4238" y="17954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E72CC9DC-B2BA-4A19-9654-7276CE845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4238" y="1795463"/>
            <a:ext cx="4022725" cy="63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008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41E1203-752C-4A6E-ADC0-FE7313E9DC37}"/>
              </a:ext>
            </a:extLst>
          </p:cNvPr>
          <p:cNvSpPr/>
          <p:nvPr/>
        </p:nvSpPr>
        <p:spPr>
          <a:xfrm>
            <a:off x="516194" y="2364360"/>
            <a:ext cx="33167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>
                <a:latin typeface="Raleway" panose="020B0503030101060003" pitchFamily="34" charset="-52"/>
                <a:cs typeface="Arial" panose="020B0604020202020204" pitchFamily="34" charset="0"/>
              </a:rPr>
              <a:t>Углеродное регулирование </a:t>
            </a:r>
            <a:r>
              <a:rPr lang="ru-RU">
                <a:latin typeface="Raleway" panose="020B0503030101060003" pitchFamily="34" charset="-52"/>
                <a:cs typeface="Arial" panose="020B0604020202020204" pitchFamily="34" charset="0"/>
              </a:rPr>
              <a:t>в РФ находится </a:t>
            </a:r>
            <a:r>
              <a:rPr lang="ru-RU" b="1">
                <a:latin typeface="Raleway" panose="020B0503030101060003" pitchFamily="34" charset="-52"/>
                <a:cs typeface="Arial" panose="020B0604020202020204" pitchFamily="34" charset="0"/>
              </a:rPr>
              <a:t>в ранней фазе становления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88940BF-EFEA-44B3-BB3B-CC31F6CF4CDF}"/>
              </a:ext>
            </a:extLst>
          </p:cNvPr>
          <p:cNvSpPr txBox="1">
            <a:spLocks/>
          </p:cNvSpPr>
          <p:nvPr/>
        </p:nvSpPr>
        <p:spPr>
          <a:xfrm>
            <a:off x="516194" y="641911"/>
            <a:ext cx="10874375" cy="6309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RU" sz="3200" b="1" i="0" kern="1200" dirty="0">
                <a:solidFill>
                  <a:schemeClr val="accent1"/>
                </a:solidFill>
                <a:latin typeface="Raleway" pitchFamily="2" charset="77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3D7C3C"/>
                </a:solidFill>
              </a:rPr>
              <a:t>Специфика российских условий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499285-58DF-479F-BCBE-82E565081396}"/>
              </a:ext>
            </a:extLst>
          </p:cNvPr>
          <p:cNvSpPr txBox="1"/>
          <p:nvPr/>
        </p:nvSpPr>
        <p:spPr>
          <a:xfrm>
            <a:off x="2982106" y="5190509"/>
            <a:ext cx="69624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Raleway" panose="020B0503030101060003" pitchFamily="34" charset="-52"/>
                <a:cs typeface="Arial" panose="020B0604020202020204" pitchFamily="34" charset="0"/>
              </a:rPr>
              <a:t>Корпоративный сектор </a:t>
            </a:r>
            <a:r>
              <a:rPr lang="ru-RU" dirty="0">
                <a:latin typeface="Raleway" panose="020B0503030101060003" pitchFamily="34" charset="-52"/>
                <a:cs typeface="Arial" panose="020B0604020202020204" pitchFamily="34" charset="0"/>
              </a:rPr>
              <a:t>начинает все более </a:t>
            </a:r>
            <a:r>
              <a:rPr lang="ru-RU" b="1" dirty="0">
                <a:latin typeface="Raleway" panose="020B0503030101060003" pitchFamily="34" charset="-52"/>
                <a:cs typeface="Arial" panose="020B0604020202020204" pitchFamily="34" charset="0"/>
              </a:rPr>
              <a:t>активно интегрировать декарбонизацию в стратегию.</a:t>
            </a:r>
            <a:r>
              <a:rPr lang="ru-RU" dirty="0">
                <a:latin typeface="Raleway" panose="020B0503030101060003" pitchFamily="34" charset="-52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D49962-DB80-40B5-B2A9-112DA83241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2956" t="29612" r="15603" b="29916"/>
          <a:stretch/>
        </p:blipFill>
        <p:spPr>
          <a:xfrm>
            <a:off x="5091378" y="4429031"/>
            <a:ext cx="1344143" cy="761478"/>
          </a:xfrm>
          <a:prstGeom prst="rect">
            <a:avLst/>
          </a:prstGeom>
          <a:ln>
            <a:noFill/>
          </a:ln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A153D05-B8FA-4162-899F-85B179DDEABC}"/>
              </a:ext>
            </a:extLst>
          </p:cNvPr>
          <p:cNvSpPr/>
          <p:nvPr/>
        </p:nvSpPr>
        <p:spPr>
          <a:xfrm>
            <a:off x="9336319" y="1729510"/>
            <a:ext cx="609737" cy="70788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chemeClr val="accent1"/>
                </a:solidFill>
                <a:latin typeface="Raleway" pitchFamily="2" charset="77"/>
                <a:ea typeface="+mj-ea"/>
                <a:cs typeface="+mj-cs"/>
              </a:rPr>
              <a:t>$</a:t>
            </a:r>
            <a:endParaRPr lang="ru-RU" sz="4000" b="1">
              <a:solidFill>
                <a:schemeClr val="accent1"/>
              </a:solidFill>
              <a:latin typeface="Raleway" pitchFamily="2" charset="77"/>
              <a:ea typeface="+mj-ea"/>
              <a:cs typeface="+mj-cs"/>
            </a:endParaRPr>
          </a:p>
        </p:txBody>
      </p:sp>
      <p:pic>
        <p:nvPicPr>
          <p:cNvPr id="18" name="Рисунок 17" descr="Маркеры-галочки">
            <a:extLst>
              <a:ext uri="{FF2B5EF4-FFF2-40B4-BE49-F238E27FC236}">
                <a16:creationId xmlns:a16="http://schemas.microsoft.com/office/drawing/2014/main" id="{49C0689D-5F8B-4E87-A7D1-39DD2A4809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326249" y="1725065"/>
            <a:ext cx="609737" cy="609737"/>
          </a:xfrm>
          <a:prstGeom prst="rect">
            <a:avLst/>
          </a:prstGeom>
        </p:spPr>
      </p:pic>
      <p:grpSp>
        <p:nvGrpSpPr>
          <p:cNvPr id="13" name="Google Shape;945;p61"/>
          <p:cNvGrpSpPr/>
          <p:nvPr/>
        </p:nvGrpSpPr>
        <p:grpSpPr>
          <a:xfrm>
            <a:off x="525229" y="1719991"/>
            <a:ext cx="609738" cy="609740"/>
            <a:chOff x="6039282" y="1042577"/>
            <a:chExt cx="734316" cy="731929"/>
          </a:xfrm>
          <a:solidFill>
            <a:srgbClr val="4472C4"/>
          </a:solidFill>
        </p:grpSpPr>
        <p:sp>
          <p:nvSpPr>
            <p:cNvPr id="14" name="Google Shape;946;p61"/>
            <p:cNvSpPr/>
            <p:nvPr/>
          </p:nvSpPr>
          <p:spPr>
            <a:xfrm>
              <a:off x="6045348" y="1300071"/>
              <a:ext cx="131951" cy="65352"/>
            </a:xfrm>
            <a:custGeom>
              <a:avLst/>
              <a:gdLst/>
              <a:ahLst/>
              <a:cxnLst/>
              <a:rect l="l" t="t" r="r" b="b"/>
              <a:pathLst>
                <a:path w="1414" h="701" extrusionOk="0">
                  <a:moveTo>
                    <a:pt x="108" y="0"/>
                  </a:moveTo>
                  <a:lnTo>
                    <a:pt x="51" y="224"/>
                  </a:lnTo>
                  <a:cubicBezTo>
                    <a:pt x="29" y="303"/>
                    <a:pt x="7" y="375"/>
                    <a:pt x="0" y="455"/>
                  </a:cubicBezTo>
                  <a:lnTo>
                    <a:pt x="1342" y="700"/>
                  </a:lnTo>
                  <a:cubicBezTo>
                    <a:pt x="1349" y="650"/>
                    <a:pt x="1363" y="599"/>
                    <a:pt x="1378" y="549"/>
                  </a:cubicBezTo>
                  <a:lnTo>
                    <a:pt x="1414" y="397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947;p61"/>
            <p:cNvSpPr/>
            <p:nvPr/>
          </p:nvSpPr>
          <p:spPr>
            <a:xfrm>
              <a:off x="6080342" y="1201250"/>
              <a:ext cx="127938" cy="96863"/>
            </a:xfrm>
            <a:custGeom>
              <a:avLst/>
              <a:gdLst/>
              <a:ahLst/>
              <a:cxnLst/>
              <a:rect l="l" t="t" r="r" b="b"/>
              <a:pathLst>
                <a:path w="1371" h="1039" extrusionOk="0">
                  <a:moveTo>
                    <a:pt x="245" y="0"/>
                  </a:moveTo>
                  <a:cubicBezTo>
                    <a:pt x="159" y="137"/>
                    <a:pt x="72" y="267"/>
                    <a:pt x="0" y="404"/>
                  </a:cubicBezTo>
                  <a:lnTo>
                    <a:pt x="1219" y="1039"/>
                  </a:lnTo>
                  <a:cubicBezTo>
                    <a:pt x="1262" y="945"/>
                    <a:pt x="1320" y="866"/>
                    <a:pt x="1371" y="772"/>
                  </a:cubicBezTo>
                  <a:lnTo>
                    <a:pt x="245" y="0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948;p61"/>
            <p:cNvSpPr/>
            <p:nvPr/>
          </p:nvSpPr>
          <p:spPr>
            <a:xfrm>
              <a:off x="6144918" y="1121167"/>
              <a:ext cx="112541" cy="119145"/>
            </a:xfrm>
            <a:custGeom>
              <a:avLst/>
              <a:gdLst/>
              <a:ahLst/>
              <a:cxnLst/>
              <a:rect l="l" t="t" r="r" b="b"/>
              <a:pathLst>
                <a:path w="1206" h="1278" extrusionOk="0">
                  <a:moveTo>
                    <a:pt x="347" y="1"/>
                  </a:moveTo>
                  <a:cubicBezTo>
                    <a:pt x="224" y="95"/>
                    <a:pt x="116" y="210"/>
                    <a:pt x="1" y="318"/>
                  </a:cubicBezTo>
                  <a:lnTo>
                    <a:pt x="974" y="1278"/>
                  </a:lnTo>
                  <a:cubicBezTo>
                    <a:pt x="1046" y="1205"/>
                    <a:pt x="1126" y="1133"/>
                    <a:pt x="1205" y="1068"/>
                  </a:cubicBezTo>
                  <a:lnTo>
                    <a:pt x="347" y="1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949;p61"/>
            <p:cNvSpPr/>
            <p:nvPr/>
          </p:nvSpPr>
          <p:spPr>
            <a:xfrm>
              <a:off x="6232449" y="1066723"/>
              <a:ext cx="86879" cy="130518"/>
            </a:xfrm>
            <a:custGeom>
              <a:avLst/>
              <a:gdLst/>
              <a:ahLst/>
              <a:cxnLst/>
              <a:rect l="l" t="t" r="r" b="b"/>
              <a:pathLst>
                <a:path w="931" h="1400" extrusionOk="0">
                  <a:moveTo>
                    <a:pt x="426" y="1"/>
                  </a:moveTo>
                  <a:cubicBezTo>
                    <a:pt x="354" y="22"/>
                    <a:pt x="282" y="58"/>
                    <a:pt x="209" y="94"/>
                  </a:cubicBezTo>
                  <a:lnTo>
                    <a:pt x="0" y="195"/>
                  </a:lnTo>
                  <a:lnTo>
                    <a:pt x="649" y="1400"/>
                  </a:lnTo>
                  <a:lnTo>
                    <a:pt x="786" y="1335"/>
                  </a:lnTo>
                  <a:cubicBezTo>
                    <a:pt x="830" y="1306"/>
                    <a:pt x="880" y="1285"/>
                    <a:pt x="931" y="1270"/>
                  </a:cubicBezTo>
                  <a:lnTo>
                    <a:pt x="426" y="1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950;p61"/>
            <p:cNvSpPr/>
            <p:nvPr/>
          </p:nvSpPr>
          <p:spPr>
            <a:xfrm>
              <a:off x="6335379" y="1042577"/>
              <a:ext cx="53284" cy="130518"/>
            </a:xfrm>
            <a:custGeom>
              <a:avLst/>
              <a:gdLst/>
              <a:ahLst/>
              <a:cxnLst/>
              <a:rect l="l" t="t" r="r" b="b"/>
              <a:pathLst>
                <a:path w="571" h="1400" extrusionOk="0">
                  <a:moveTo>
                    <a:pt x="470" y="0"/>
                  </a:moveTo>
                  <a:cubicBezTo>
                    <a:pt x="390" y="0"/>
                    <a:pt x="311" y="7"/>
                    <a:pt x="239" y="22"/>
                  </a:cubicBezTo>
                  <a:lnTo>
                    <a:pt x="1" y="58"/>
                  </a:lnTo>
                  <a:lnTo>
                    <a:pt x="268" y="1399"/>
                  </a:lnTo>
                  <a:lnTo>
                    <a:pt x="419" y="1378"/>
                  </a:lnTo>
                  <a:cubicBezTo>
                    <a:pt x="470" y="1370"/>
                    <a:pt x="520" y="1363"/>
                    <a:pt x="571" y="1363"/>
                  </a:cubicBezTo>
                  <a:lnTo>
                    <a:pt x="470" y="0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951;p61"/>
            <p:cNvSpPr/>
            <p:nvPr/>
          </p:nvSpPr>
          <p:spPr>
            <a:xfrm>
              <a:off x="6431682" y="1043229"/>
              <a:ext cx="56550" cy="131824"/>
            </a:xfrm>
            <a:custGeom>
              <a:avLst/>
              <a:gdLst/>
              <a:ahLst/>
              <a:cxnLst/>
              <a:rect l="l" t="t" r="r" b="b"/>
              <a:pathLst>
                <a:path w="606" h="1414" extrusionOk="0">
                  <a:moveTo>
                    <a:pt x="144" y="0"/>
                  </a:moveTo>
                  <a:lnTo>
                    <a:pt x="0" y="1356"/>
                  </a:lnTo>
                  <a:cubicBezTo>
                    <a:pt x="101" y="1378"/>
                    <a:pt x="202" y="1385"/>
                    <a:pt x="303" y="1414"/>
                  </a:cubicBezTo>
                  <a:lnTo>
                    <a:pt x="606" y="80"/>
                  </a:lnTo>
                  <a:cubicBezTo>
                    <a:pt x="454" y="36"/>
                    <a:pt x="296" y="22"/>
                    <a:pt x="144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952;p61"/>
            <p:cNvSpPr/>
            <p:nvPr/>
          </p:nvSpPr>
          <p:spPr>
            <a:xfrm>
              <a:off x="6500924" y="1070731"/>
              <a:ext cx="89678" cy="130612"/>
            </a:xfrm>
            <a:custGeom>
              <a:avLst/>
              <a:gdLst/>
              <a:ahLst/>
              <a:cxnLst/>
              <a:rect l="l" t="t" r="r" b="b"/>
              <a:pathLst>
                <a:path w="961" h="1401" extrusionOk="0">
                  <a:moveTo>
                    <a:pt x="542" y="1"/>
                  </a:moveTo>
                  <a:lnTo>
                    <a:pt x="1" y="1256"/>
                  </a:lnTo>
                  <a:lnTo>
                    <a:pt x="138" y="1321"/>
                  </a:lnTo>
                  <a:cubicBezTo>
                    <a:pt x="181" y="1343"/>
                    <a:pt x="232" y="1371"/>
                    <a:pt x="275" y="1400"/>
                  </a:cubicBezTo>
                  <a:lnTo>
                    <a:pt x="960" y="210"/>
                  </a:lnTo>
                  <a:cubicBezTo>
                    <a:pt x="895" y="174"/>
                    <a:pt x="823" y="131"/>
                    <a:pt x="751" y="102"/>
                  </a:cubicBezTo>
                  <a:lnTo>
                    <a:pt x="542" y="1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953;p61"/>
            <p:cNvSpPr/>
            <p:nvPr/>
          </p:nvSpPr>
          <p:spPr>
            <a:xfrm>
              <a:off x="6561580" y="1127973"/>
              <a:ext cx="114501" cy="117746"/>
            </a:xfrm>
            <a:custGeom>
              <a:avLst/>
              <a:gdLst/>
              <a:ahLst/>
              <a:cxnLst/>
              <a:rect l="l" t="t" r="r" b="b"/>
              <a:pathLst>
                <a:path w="1227" h="1263" extrusionOk="0">
                  <a:moveTo>
                    <a:pt x="887" y="0"/>
                  </a:moveTo>
                  <a:lnTo>
                    <a:pt x="0" y="1046"/>
                  </a:lnTo>
                  <a:cubicBezTo>
                    <a:pt x="79" y="1111"/>
                    <a:pt x="152" y="1183"/>
                    <a:pt x="224" y="1262"/>
                  </a:cubicBezTo>
                  <a:lnTo>
                    <a:pt x="1226" y="332"/>
                  </a:lnTo>
                  <a:cubicBezTo>
                    <a:pt x="1118" y="209"/>
                    <a:pt x="1003" y="101"/>
                    <a:pt x="887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954;p61"/>
            <p:cNvSpPr/>
            <p:nvPr/>
          </p:nvSpPr>
          <p:spPr>
            <a:xfrm>
              <a:off x="6636887" y="1310792"/>
              <a:ext cx="132697" cy="61996"/>
            </a:xfrm>
            <a:custGeom>
              <a:avLst/>
              <a:gdLst/>
              <a:ahLst/>
              <a:cxnLst/>
              <a:rect l="l" t="t" r="r" b="b"/>
              <a:pathLst>
                <a:path w="1422" h="665" extrusionOk="0">
                  <a:moveTo>
                    <a:pt x="1321" y="1"/>
                  </a:moveTo>
                  <a:lnTo>
                    <a:pt x="1" y="361"/>
                  </a:lnTo>
                  <a:lnTo>
                    <a:pt x="44" y="506"/>
                  </a:lnTo>
                  <a:cubicBezTo>
                    <a:pt x="51" y="556"/>
                    <a:pt x="59" y="614"/>
                    <a:pt x="66" y="664"/>
                  </a:cubicBezTo>
                  <a:lnTo>
                    <a:pt x="1422" y="462"/>
                  </a:lnTo>
                  <a:cubicBezTo>
                    <a:pt x="1407" y="383"/>
                    <a:pt x="1400" y="304"/>
                    <a:pt x="1378" y="232"/>
                  </a:cubicBezTo>
                  <a:lnTo>
                    <a:pt x="1321" y="1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955;p61"/>
            <p:cNvSpPr/>
            <p:nvPr/>
          </p:nvSpPr>
          <p:spPr>
            <a:xfrm>
              <a:off x="6642953" y="1415020"/>
              <a:ext cx="130645" cy="47826"/>
            </a:xfrm>
            <a:custGeom>
              <a:avLst/>
              <a:gdLst/>
              <a:ahLst/>
              <a:cxnLst/>
              <a:rect l="l" t="t" r="r" b="b"/>
              <a:pathLst>
                <a:path w="1400" h="513" extrusionOk="0">
                  <a:moveTo>
                    <a:pt x="30" y="1"/>
                  </a:moveTo>
                  <a:cubicBezTo>
                    <a:pt x="30" y="109"/>
                    <a:pt x="15" y="210"/>
                    <a:pt x="1" y="311"/>
                  </a:cubicBezTo>
                  <a:lnTo>
                    <a:pt x="1357" y="513"/>
                  </a:lnTo>
                  <a:cubicBezTo>
                    <a:pt x="1378" y="354"/>
                    <a:pt x="1393" y="203"/>
                    <a:pt x="1400" y="44"/>
                  </a:cubicBezTo>
                  <a:lnTo>
                    <a:pt x="30" y="1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956;p61"/>
            <p:cNvSpPr/>
            <p:nvPr/>
          </p:nvSpPr>
          <p:spPr>
            <a:xfrm>
              <a:off x="6622143" y="1485687"/>
              <a:ext cx="131951" cy="81388"/>
            </a:xfrm>
            <a:custGeom>
              <a:avLst/>
              <a:gdLst/>
              <a:ahLst/>
              <a:cxnLst/>
              <a:rect l="l" t="t" r="r" b="b"/>
              <a:pathLst>
                <a:path w="1414" h="873" extrusionOk="0">
                  <a:moveTo>
                    <a:pt x="123" y="0"/>
                  </a:moveTo>
                  <a:lnTo>
                    <a:pt x="65" y="144"/>
                  </a:lnTo>
                  <a:cubicBezTo>
                    <a:pt x="51" y="195"/>
                    <a:pt x="22" y="238"/>
                    <a:pt x="0" y="281"/>
                  </a:cubicBezTo>
                  <a:lnTo>
                    <a:pt x="1234" y="873"/>
                  </a:lnTo>
                  <a:cubicBezTo>
                    <a:pt x="1270" y="801"/>
                    <a:pt x="1306" y="736"/>
                    <a:pt x="1335" y="664"/>
                  </a:cubicBezTo>
                  <a:lnTo>
                    <a:pt x="1414" y="440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957;p61"/>
            <p:cNvSpPr/>
            <p:nvPr/>
          </p:nvSpPr>
          <p:spPr>
            <a:xfrm>
              <a:off x="6582390" y="1548895"/>
              <a:ext cx="121219" cy="108983"/>
            </a:xfrm>
            <a:custGeom>
              <a:avLst/>
              <a:gdLst/>
              <a:ahLst/>
              <a:cxnLst/>
              <a:rect l="l" t="t" r="r" b="b"/>
              <a:pathLst>
                <a:path w="1299" h="1169" extrusionOk="0">
                  <a:moveTo>
                    <a:pt x="195" y="0"/>
                  </a:moveTo>
                  <a:lnTo>
                    <a:pt x="102" y="123"/>
                  </a:lnTo>
                  <a:lnTo>
                    <a:pt x="1" y="238"/>
                  </a:lnTo>
                  <a:lnTo>
                    <a:pt x="1003" y="1168"/>
                  </a:lnTo>
                  <a:lnTo>
                    <a:pt x="1155" y="988"/>
                  </a:lnTo>
                  <a:lnTo>
                    <a:pt x="1299" y="801"/>
                  </a:lnTo>
                  <a:lnTo>
                    <a:pt x="195" y="0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958;p61"/>
            <p:cNvSpPr/>
            <p:nvPr/>
          </p:nvSpPr>
          <p:spPr>
            <a:xfrm>
              <a:off x="6526586" y="1599238"/>
              <a:ext cx="100316" cy="126510"/>
            </a:xfrm>
            <a:custGeom>
              <a:avLst/>
              <a:gdLst/>
              <a:ahLst/>
              <a:cxnLst/>
              <a:rect l="l" t="t" r="r" b="b"/>
              <a:pathLst>
                <a:path w="1075" h="1357" extrusionOk="0">
                  <a:moveTo>
                    <a:pt x="252" y="1"/>
                  </a:moveTo>
                  <a:cubicBezTo>
                    <a:pt x="209" y="37"/>
                    <a:pt x="173" y="66"/>
                    <a:pt x="130" y="95"/>
                  </a:cubicBezTo>
                  <a:lnTo>
                    <a:pt x="0" y="174"/>
                  </a:lnTo>
                  <a:lnTo>
                    <a:pt x="685" y="1357"/>
                  </a:lnTo>
                  <a:lnTo>
                    <a:pt x="880" y="1234"/>
                  </a:lnTo>
                  <a:cubicBezTo>
                    <a:pt x="952" y="1191"/>
                    <a:pt x="1010" y="1141"/>
                    <a:pt x="1075" y="1097"/>
                  </a:cubicBezTo>
                  <a:lnTo>
                    <a:pt x="252" y="1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959;p61"/>
            <p:cNvSpPr/>
            <p:nvPr/>
          </p:nvSpPr>
          <p:spPr>
            <a:xfrm>
              <a:off x="6459957" y="1632893"/>
              <a:ext cx="70735" cy="132570"/>
            </a:xfrm>
            <a:custGeom>
              <a:avLst/>
              <a:gdLst/>
              <a:ahLst/>
              <a:cxnLst/>
              <a:rect l="l" t="t" r="r" b="b"/>
              <a:pathLst>
                <a:path w="758" h="1422" extrusionOk="0">
                  <a:moveTo>
                    <a:pt x="296" y="1"/>
                  </a:moveTo>
                  <a:cubicBezTo>
                    <a:pt x="195" y="37"/>
                    <a:pt x="101" y="73"/>
                    <a:pt x="0" y="94"/>
                  </a:cubicBezTo>
                  <a:lnTo>
                    <a:pt x="303" y="1421"/>
                  </a:lnTo>
                  <a:cubicBezTo>
                    <a:pt x="454" y="1393"/>
                    <a:pt x="606" y="1342"/>
                    <a:pt x="757" y="1292"/>
                  </a:cubicBezTo>
                  <a:lnTo>
                    <a:pt x="296" y="1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960;p61"/>
            <p:cNvSpPr/>
            <p:nvPr/>
          </p:nvSpPr>
          <p:spPr>
            <a:xfrm>
              <a:off x="6379145" y="1646318"/>
              <a:ext cx="43859" cy="128188"/>
            </a:xfrm>
            <a:custGeom>
              <a:avLst/>
              <a:gdLst/>
              <a:ahLst/>
              <a:cxnLst/>
              <a:rect l="l" t="t" r="r" b="b"/>
              <a:pathLst>
                <a:path w="470" h="1375" extrusionOk="0">
                  <a:moveTo>
                    <a:pt x="102" y="1"/>
                  </a:moveTo>
                  <a:lnTo>
                    <a:pt x="1" y="1364"/>
                  </a:lnTo>
                  <a:cubicBezTo>
                    <a:pt x="113" y="1369"/>
                    <a:pt x="221" y="1374"/>
                    <a:pt x="331" y="1374"/>
                  </a:cubicBezTo>
                  <a:cubicBezTo>
                    <a:pt x="377" y="1374"/>
                    <a:pt x="423" y="1373"/>
                    <a:pt x="469" y="1371"/>
                  </a:cubicBezTo>
                  <a:lnTo>
                    <a:pt x="412" y="1"/>
                  </a:lnTo>
                  <a:cubicBezTo>
                    <a:pt x="361" y="4"/>
                    <a:pt x="309" y="6"/>
                    <a:pt x="257" y="6"/>
                  </a:cubicBezTo>
                  <a:cubicBezTo>
                    <a:pt x="204" y="6"/>
                    <a:pt x="152" y="4"/>
                    <a:pt x="102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961;p61"/>
            <p:cNvSpPr/>
            <p:nvPr/>
          </p:nvSpPr>
          <p:spPr>
            <a:xfrm>
              <a:off x="6272109" y="1630842"/>
              <a:ext cx="74187" cy="131917"/>
            </a:xfrm>
            <a:custGeom>
              <a:avLst/>
              <a:gdLst/>
              <a:ahLst/>
              <a:cxnLst/>
              <a:rect l="l" t="t" r="r" b="b"/>
              <a:pathLst>
                <a:path w="795" h="1415" extrusionOk="0">
                  <a:moveTo>
                    <a:pt x="506" y="1"/>
                  </a:moveTo>
                  <a:lnTo>
                    <a:pt x="1" y="1270"/>
                  </a:lnTo>
                  <a:cubicBezTo>
                    <a:pt x="145" y="1328"/>
                    <a:pt x="296" y="1379"/>
                    <a:pt x="448" y="1415"/>
                  </a:cubicBezTo>
                  <a:lnTo>
                    <a:pt x="794" y="95"/>
                  </a:lnTo>
                  <a:cubicBezTo>
                    <a:pt x="693" y="66"/>
                    <a:pt x="599" y="37"/>
                    <a:pt x="506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962;p61"/>
            <p:cNvSpPr/>
            <p:nvPr/>
          </p:nvSpPr>
          <p:spPr>
            <a:xfrm>
              <a:off x="6177205" y="1595229"/>
              <a:ext cx="103769" cy="125205"/>
            </a:xfrm>
            <a:custGeom>
              <a:avLst/>
              <a:gdLst/>
              <a:ahLst/>
              <a:cxnLst/>
              <a:rect l="l" t="t" r="r" b="b"/>
              <a:pathLst>
                <a:path w="1112" h="1343" extrusionOk="0">
                  <a:moveTo>
                    <a:pt x="859" y="1"/>
                  </a:moveTo>
                  <a:lnTo>
                    <a:pt x="1" y="1068"/>
                  </a:lnTo>
                  <a:cubicBezTo>
                    <a:pt x="123" y="1169"/>
                    <a:pt x="253" y="1256"/>
                    <a:pt x="390" y="1342"/>
                  </a:cubicBezTo>
                  <a:lnTo>
                    <a:pt x="1112" y="174"/>
                  </a:lnTo>
                  <a:cubicBezTo>
                    <a:pt x="1018" y="123"/>
                    <a:pt x="938" y="66"/>
                    <a:pt x="859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963;p61"/>
            <p:cNvSpPr/>
            <p:nvPr/>
          </p:nvSpPr>
          <p:spPr>
            <a:xfrm>
              <a:off x="6103205" y="1542835"/>
              <a:ext cx="123272" cy="106932"/>
            </a:xfrm>
            <a:custGeom>
              <a:avLst/>
              <a:gdLst/>
              <a:ahLst/>
              <a:cxnLst/>
              <a:rect l="l" t="t" r="r" b="b"/>
              <a:pathLst>
                <a:path w="1321" h="1147" extrusionOk="0">
                  <a:moveTo>
                    <a:pt x="1126" y="0"/>
                  </a:moveTo>
                  <a:lnTo>
                    <a:pt x="0" y="772"/>
                  </a:lnTo>
                  <a:lnTo>
                    <a:pt x="137" y="959"/>
                  </a:lnTo>
                  <a:lnTo>
                    <a:pt x="210" y="1053"/>
                  </a:lnTo>
                  <a:lnTo>
                    <a:pt x="289" y="1147"/>
                  </a:lnTo>
                  <a:lnTo>
                    <a:pt x="1320" y="245"/>
                  </a:lnTo>
                  <a:lnTo>
                    <a:pt x="1263" y="188"/>
                  </a:lnTo>
                  <a:lnTo>
                    <a:pt x="1219" y="123"/>
                  </a:lnTo>
                  <a:lnTo>
                    <a:pt x="1126" y="0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964;p61"/>
            <p:cNvSpPr/>
            <p:nvPr/>
          </p:nvSpPr>
          <p:spPr>
            <a:xfrm>
              <a:off x="6055426" y="1478881"/>
              <a:ext cx="131951" cy="78777"/>
            </a:xfrm>
            <a:custGeom>
              <a:avLst/>
              <a:gdLst/>
              <a:ahLst/>
              <a:cxnLst/>
              <a:rect l="l" t="t" r="r" b="b"/>
              <a:pathLst>
                <a:path w="1414" h="845" extrusionOk="0">
                  <a:moveTo>
                    <a:pt x="1306" y="1"/>
                  </a:moveTo>
                  <a:lnTo>
                    <a:pt x="0" y="405"/>
                  </a:lnTo>
                  <a:cubicBezTo>
                    <a:pt x="51" y="549"/>
                    <a:pt x="101" y="701"/>
                    <a:pt x="166" y="845"/>
                  </a:cubicBezTo>
                  <a:lnTo>
                    <a:pt x="1414" y="282"/>
                  </a:lnTo>
                  <a:cubicBezTo>
                    <a:pt x="1371" y="196"/>
                    <a:pt x="1342" y="95"/>
                    <a:pt x="1306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965;p61"/>
            <p:cNvSpPr/>
            <p:nvPr/>
          </p:nvSpPr>
          <p:spPr>
            <a:xfrm>
              <a:off x="6039282" y="1408308"/>
              <a:ext cx="129338" cy="43817"/>
            </a:xfrm>
            <a:custGeom>
              <a:avLst/>
              <a:gdLst/>
              <a:ahLst/>
              <a:cxnLst/>
              <a:rect l="l" t="t" r="r" b="b"/>
              <a:pathLst>
                <a:path w="1386" h="470" extrusionOk="0">
                  <a:moveTo>
                    <a:pt x="0" y="1"/>
                  </a:moveTo>
                  <a:cubicBezTo>
                    <a:pt x="7" y="152"/>
                    <a:pt x="7" y="311"/>
                    <a:pt x="29" y="469"/>
                  </a:cubicBezTo>
                  <a:lnTo>
                    <a:pt x="1385" y="304"/>
                  </a:lnTo>
                  <a:cubicBezTo>
                    <a:pt x="1371" y="203"/>
                    <a:pt x="1378" y="102"/>
                    <a:pt x="1363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966;p61"/>
            <p:cNvSpPr/>
            <p:nvPr/>
          </p:nvSpPr>
          <p:spPr>
            <a:xfrm>
              <a:off x="6608612" y="1210666"/>
              <a:ext cx="128685" cy="93507"/>
            </a:xfrm>
            <a:custGeom>
              <a:avLst/>
              <a:gdLst/>
              <a:ahLst/>
              <a:cxnLst/>
              <a:rect l="l" t="t" r="r" b="b"/>
              <a:pathLst>
                <a:path w="1379" h="1003" extrusionOk="0">
                  <a:moveTo>
                    <a:pt x="1155" y="0"/>
                  </a:moveTo>
                  <a:lnTo>
                    <a:pt x="1" y="736"/>
                  </a:lnTo>
                  <a:lnTo>
                    <a:pt x="80" y="866"/>
                  </a:lnTo>
                  <a:cubicBezTo>
                    <a:pt x="102" y="909"/>
                    <a:pt x="131" y="959"/>
                    <a:pt x="145" y="1003"/>
                  </a:cubicBezTo>
                  <a:lnTo>
                    <a:pt x="1379" y="411"/>
                  </a:lnTo>
                  <a:cubicBezTo>
                    <a:pt x="1342" y="339"/>
                    <a:pt x="1314" y="267"/>
                    <a:pt x="1278" y="202"/>
                  </a:cubicBezTo>
                  <a:lnTo>
                    <a:pt x="1155" y="0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C2C73FAC-F14D-4A17-B6A2-93DFEDE6922E}"/>
              </a:ext>
            </a:extLst>
          </p:cNvPr>
          <p:cNvSpPr/>
          <p:nvPr/>
        </p:nvSpPr>
        <p:spPr>
          <a:xfrm>
            <a:off x="9351818" y="2364360"/>
            <a:ext cx="24666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>
                <a:latin typeface="Raleway" panose="020B0503030101060003" pitchFamily="34" charset="-52"/>
                <a:cs typeface="Arial" panose="020B0604020202020204" pitchFamily="34" charset="0"/>
              </a:rPr>
              <a:t>Введение</a:t>
            </a:r>
            <a:r>
              <a:rPr lang="ru-RU" dirty="0">
                <a:latin typeface="Raleway" panose="020B0503030101060003" pitchFamily="34" charset="-52"/>
                <a:cs typeface="Arial" panose="020B0604020202020204" pitchFamily="34" charset="0"/>
              </a:rPr>
              <a:t> ценообразования </a:t>
            </a:r>
            <a:br>
              <a:rPr lang="ru-RU" dirty="0">
                <a:latin typeface="Raleway" panose="020B0503030101060003" pitchFamily="34" charset="-52"/>
                <a:cs typeface="Arial" panose="020B0604020202020204" pitchFamily="34" charset="0"/>
              </a:rPr>
            </a:br>
            <a:r>
              <a:rPr lang="ru-RU" dirty="0">
                <a:latin typeface="Raleway" panose="020B0503030101060003" pitchFamily="34" charset="-52"/>
                <a:cs typeface="Arial" panose="020B0604020202020204" pitchFamily="34" charset="0"/>
              </a:rPr>
              <a:t>на углерод пока</a:t>
            </a:r>
            <a:br>
              <a:rPr lang="ru-RU" dirty="0">
                <a:latin typeface="Raleway" panose="020B0503030101060003" pitchFamily="34" charset="-52"/>
                <a:cs typeface="Arial" panose="020B0604020202020204" pitchFamily="34" charset="0"/>
              </a:rPr>
            </a:br>
            <a:r>
              <a:rPr lang="ru-RU" b="1" dirty="0">
                <a:latin typeface="Raleway" panose="020B0503030101060003" pitchFamily="34" charset="-52"/>
                <a:cs typeface="Arial" panose="020B0604020202020204" pitchFamily="34" charset="0"/>
              </a:rPr>
              <a:t>не планируется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38E729A8-BD37-4D96-BF69-39023356FCAA}"/>
              </a:ext>
            </a:extLst>
          </p:cNvPr>
          <p:cNvSpPr/>
          <p:nvPr/>
        </p:nvSpPr>
        <p:spPr>
          <a:xfrm>
            <a:off x="4135109" y="2364360"/>
            <a:ext cx="5029673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ru-RU">
                <a:latin typeface="Raleway"/>
                <a:cs typeface="Arial"/>
              </a:rPr>
              <a:t>Заявленные Россией в</a:t>
            </a:r>
            <a:r>
              <a:rPr lang="ru-RU">
                <a:latin typeface="Raleway" panose="020B0503030101060003" pitchFamily="34" charset="-52"/>
                <a:cs typeface="Arial"/>
              </a:rPr>
              <a:t> рамках Парижского соглашения </a:t>
            </a:r>
            <a:r>
              <a:rPr lang="ru-RU" b="1">
                <a:latin typeface="Raleway" panose="020B0503030101060003" pitchFamily="34" charset="-52"/>
                <a:cs typeface="Arial"/>
              </a:rPr>
              <a:t>цели по выбросам </a:t>
            </a:r>
            <a:r>
              <a:rPr lang="ru-RU">
                <a:latin typeface="Raleway" panose="020B0503030101060003" pitchFamily="34" charset="-52"/>
                <a:cs typeface="Arial"/>
              </a:rPr>
              <a:t>парниковых газов </a:t>
            </a:r>
            <a:r>
              <a:rPr lang="ru-RU" b="1">
                <a:latin typeface="Raleway" panose="020B0503030101060003" pitchFamily="34" charset="-52"/>
                <a:cs typeface="Arial"/>
              </a:rPr>
              <a:t>уже достигнуты</a:t>
            </a:r>
            <a:r>
              <a:rPr lang="ru-RU">
                <a:latin typeface="Raleway" panose="020B0503030101060003" pitchFamily="34" charset="-52"/>
                <a:cs typeface="Arial"/>
              </a:rPr>
              <a:t>. Более амбициозные цели пока не обсуждаются</a:t>
            </a:r>
          </a:p>
        </p:txBody>
      </p:sp>
      <p:sp>
        <p:nvSpPr>
          <p:cNvPr id="40" name="Номер слайда 2">
            <a:extLst>
              <a:ext uri="{FF2B5EF4-FFF2-40B4-BE49-F238E27FC236}">
                <a16:creationId xmlns:a16="http://schemas.microsoft.com/office/drawing/2014/main" id="{5D45FB2B-25D3-4739-980C-EFCD3F1F2E99}"/>
              </a:ext>
            </a:extLst>
          </p:cNvPr>
          <p:cNvSpPr txBox="1">
            <a:spLocks/>
          </p:cNvSpPr>
          <p:nvPr/>
        </p:nvSpPr>
        <p:spPr>
          <a:xfrm>
            <a:off x="11353799" y="6254759"/>
            <a:ext cx="4646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RU"/>
            </a:defPPr>
            <a:lvl1pPr marL="0" algn="r" defTabSz="914400" rtl="0" eaLnBrk="1" latinLnBrk="0" hangingPunct="1">
              <a:defRPr lang="en-RU" sz="1200" b="1" i="0" kern="1200" smtClean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E6B01-E144-452C-98B2-A0F6F94C21C1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202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BD153-DFDE-48A6-8127-C9CA8FC51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>
                <a:solidFill>
                  <a:srgbClr val="3D7C3C"/>
                </a:solidFill>
              </a:rPr>
              <a:t>Долгосрочные цели по сокращению выбросов парниковых газов российских нефтегазовых компаний (по состоянию на январь 2021 г.)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9BC876C-CAD2-467C-B1DA-1F925F2FE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0128" y="6387364"/>
            <a:ext cx="464696" cy="365125"/>
          </a:xfrm>
        </p:spPr>
        <p:txBody>
          <a:bodyPr/>
          <a:lstStyle/>
          <a:p>
            <a:fld id="{86B9C5C9-860D-A248-8A59-A976BD8EEA31}" type="slidenum">
              <a:rPr lang="en-RU" sz="1000" b="0" smtClean="0"/>
              <a:pPr/>
              <a:t>19</a:t>
            </a:fld>
            <a:endParaRPr lang="en-RU" sz="1200" b="0" i="0" kern="1200" dirty="0">
              <a:solidFill>
                <a:schemeClr val="tx1"/>
              </a:solidFill>
              <a:latin typeface="Raleway" pitchFamily="2" charset="77"/>
              <a:ea typeface="+mn-ea"/>
              <a:cs typeface="+mn-cs"/>
            </a:endParaRP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8C2CB805-863C-4728-94F4-994B201366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1200187"/>
              </p:ext>
            </p:extLst>
          </p:nvPr>
        </p:nvGraphicFramePr>
        <p:xfrm>
          <a:off x="373505" y="2047362"/>
          <a:ext cx="11255077" cy="4635769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268095">
                  <a:extLst>
                    <a:ext uri="{9D8B030D-6E8A-4147-A177-3AD203B41FA5}">
                      <a16:colId xmlns:a16="http://schemas.microsoft.com/office/drawing/2014/main" val="3014383772"/>
                    </a:ext>
                  </a:extLst>
                </a:gridCol>
                <a:gridCol w="3504395">
                  <a:extLst>
                    <a:ext uri="{9D8B030D-6E8A-4147-A177-3AD203B41FA5}">
                      <a16:colId xmlns:a16="http://schemas.microsoft.com/office/drawing/2014/main" val="3105486809"/>
                    </a:ext>
                  </a:extLst>
                </a:gridCol>
                <a:gridCol w="1827529">
                  <a:extLst>
                    <a:ext uri="{9D8B030D-6E8A-4147-A177-3AD203B41FA5}">
                      <a16:colId xmlns:a16="http://schemas.microsoft.com/office/drawing/2014/main" val="44050411"/>
                    </a:ext>
                  </a:extLst>
                </a:gridCol>
                <a:gridCol w="1827529">
                  <a:extLst>
                    <a:ext uri="{9D8B030D-6E8A-4147-A177-3AD203B41FA5}">
                      <a16:colId xmlns:a16="http://schemas.microsoft.com/office/drawing/2014/main" val="2515162659"/>
                    </a:ext>
                  </a:extLst>
                </a:gridCol>
                <a:gridCol w="1827529">
                  <a:extLst>
                    <a:ext uri="{9D8B030D-6E8A-4147-A177-3AD203B41FA5}">
                      <a16:colId xmlns:a16="http://schemas.microsoft.com/office/drawing/2014/main" val="1423376877"/>
                    </a:ext>
                  </a:extLst>
                </a:gridCol>
              </a:tblGrid>
              <a:tr h="3050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400">
                          <a:effectLst/>
                        </a:rPr>
                        <a:t>Компания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400">
                          <a:effectLst/>
                        </a:rPr>
                        <a:t>Показатель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400">
                          <a:effectLst/>
                        </a:rPr>
                        <a:t>Целевой год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400" dirty="0">
                          <a:effectLst/>
                        </a:rPr>
                        <a:t>Базовый год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400" dirty="0">
                          <a:effectLst/>
                        </a:rPr>
                        <a:t>Сокращение, %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extLst>
                  <a:ext uri="{0D108BD9-81ED-4DB2-BD59-A6C34878D82A}">
                    <a16:rowId xmlns:a16="http://schemas.microsoft.com/office/drawing/2014/main" val="519759736"/>
                  </a:ext>
                </a:extLst>
              </a:tr>
              <a:tr h="5078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Газпром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Удельные выбросы ПГ при транспортировке природного газа, СО</a:t>
                      </a:r>
                      <a:r>
                        <a:rPr lang="ru-RU" sz="1100" baseline="-25000">
                          <a:effectLst/>
                        </a:rPr>
                        <a:t>2</a:t>
                      </a:r>
                      <a:r>
                        <a:rPr lang="ru-RU" sz="1100">
                          <a:effectLst/>
                        </a:rPr>
                        <a:t>-экв/млрд м</a:t>
                      </a:r>
                      <a:r>
                        <a:rPr lang="ru-RU" sz="1100" baseline="30000">
                          <a:effectLst/>
                        </a:rPr>
                        <a:t>3</a:t>
                      </a:r>
                      <a:r>
                        <a:rPr lang="ru-RU" sz="1100">
                          <a:effectLst/>
                        </a:rPr>
                        <a:t> на км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2024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2018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3,8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extLst>
                  <a:ext uri="{0D108BD9-81ED-4DB2-BD59-A6C34878D82A}">
                    <a16:rowId xmlns:a16="http://schemas.microsoft.com/office/drawing/2014/main" val="4159799201"/>
                  </a:ext>
                </a:extLst>
              </a:tr>
              <a:tr h="1741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Газпром нефть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Цели по сокращению выбросов ПГ не опубликованы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0596593"/>
                  </a:ext>
                </a:extLst>
              </a:tr>
              <a:tr h="1766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Зарубежнефть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Цели по сокращению выбросов ПГ не опубликованы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437342"/>
                  </a:ext>
                </a:extLst>
              </a:tr>
              <a:tr h="2523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Иркутская нефтяная компания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Цели по сокращению выбросов ПГ не опубликованы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664402"/>
                  </a:ext>
                </a:extLst>
              </a:tr>
              <a:tr h="2518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Лукойл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Официальные долгосрочные цели в разработке. По сообщениям в прессе компания стремится обеспечить углеродную нейтральность к 2050 г.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942301"/>
                  </a:ext>
                </a:extLst>
              </a:tr>
              <a:tr h="251830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 dirty="0">
                          <a:effectLst/>
                        </a:rPr>
                        <a:t>Новатэк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Удельные выбросы ПГ в сегменте добычи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2030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2019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extLst>
                  <a:ext uri="{0D108BD9-81ED-4DB2-BD59-A6C34878D82A}">
                    <a16:rowId xmlns:a16="http://schemas.microsoft.com/office/drawing/2014/main" val="937170193"/>
                  </a:ext>
                </a:extLst>
              </a:tr>
              <a:tr h="5083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Удельные выбросы метана в сегментах добычи, переработки и СПГ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2030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2019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extLst>
                  <a:ext uri="{0D108BD9-81ED-4DB2-BD59-A6C34878D82A}">
                    <a16:rowId xmlns:a16="http://schemas.microsoft.com/office/drawing/2014/main" val="1424377435"/>
                  </a:ext>
                </a:extLst>
              </a:tr>
              <a:tr h="2518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Удельные выбросы ПГ в сегменте СПГ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2030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2019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extLst>
                  <a:ext uri="{0D108BD9-81ED-4DB2-BD59-A6C34878D82A}">
                    <a16:rowId xmlns:a16="http://schemas.microsoft.com/office/drawing/2014/main" val="3872509998"/>
                  </a:ext>
                </a:extLst>
              </a:tr>
              <a:tr h="25183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Роснефть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Углеродная интенсивность в секторе добычи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2035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2019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30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extLst>
                  <a:ext uri="{0D108BD9-81ED-4DB2-BD59-A6C34878D82A}">
                    <a16:rowId xmlns:a16="http://schemas.microsoft.com/office/drawing/2014/main" val="2076629206"/>
                  </a:ext>
                </a:extLst>
              </a:tr>
              <a:tr h="1664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Интенсивность выбросов метана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2035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0,25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extLst>
                  <a:ext uri="{0D108BD9-81ED-4DB2-BD59-A6C34878D82A}">
                    <a16:rowId xmlns:a16="http://schemas.microsoft.com/office/drawing/2014/main" val="1874449232"/>
                  </a:ext>
                </a:extLst>
              </a:tr>
              <a:tr h="816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Русснефть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Цели по сокращению выбросов ПГ не опубликованы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2857221"/>
                  </a:ext>
                </a:extLst>
              </a:tr>
              <a:tr h="811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Сахалин энерджи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Цели по сокращению выбросов ПГ не опубликованы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852696"/>
                  </a:ext>
                </a:extLst>
              </a:tr>
              <a:tr h="337685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Сибур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Удельные выбросы ПГ в сегменте газопереработки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2025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2018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extLst>
                  <a:ext uri="{0D108BD9-81ED-4DB2-BD59-A6C34878D82A}">
                    <a16:rowId xmlns:a16="http://schemas.microsoft.com/office/drawing/2014/main" val="2496299114"/>
                  </a:ext>
                </a:extLst>
              </a:tr>
              <a:tr h="3376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Удельные выбросы ПГ в сегменте нефтехимии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2025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2018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15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extLst>
                  <a:ext uri="{0D108BD9-81ED-4DB2-BD59-A6C34878D82A}">
                    <a16:rowId xmlns:a16="http://schemas.microsoft.com/office/drawing/2014/main" val="1722810965"/>
                  </a:ext>
                </a:extLst>
              </a:tr>
              <a:tr h="816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Сургутнефтегаз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Цели по сокращению выбросов ПГ не опубликованы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8362112"/>
                  </a:ext>
                </a:extLst>
              </a:tr>
              <a:tr h="81117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Татнефть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 dirty="0">
                          <a:effectLst/>
                        </a:rPr>
                        <a:t>Углеродная интенсивность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2025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>
                          <a:effectLst/>
                        </a:rPr>
                        <a:t>2019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 dirty="0">
                          <a:effectLst/>
                        </a:rPr>
                        <a:t>10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extLst>
                  <a:ext uri="{0D108BD9-81ED-4DB2-BD59-A6C34878D82A}">
                    <a16:rowId xmlns:a16="http://schemas.microsoft.com/office/drawing/2014/main" val="1026114094"/>
                  </a:ext>
                </a:extLst>
              </a:tr>
              <a:tr h="858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 dirty="0">
                          <a:effectLst/>
                        </a:rPr>
                        <a:t>2030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 dirty="0">
                          <a:effectLst/>
                        </a:rPr>
                        <a:t>2019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 dirty="0">
                          <a:effectLst/>
                        </a:rPr>
                        <a:t>20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extLst>
                  <a:ext uri="{0D108BD9-81ED-4DB2-BD59-A6C34878D82A}">
                    <a16:rowId xmlns:a16="http://schemas.microsoft.com/office/drawing/2014/main" val="884420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8119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9AAB58-DA16-4D58-86A4-B177DF52AE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8576"/>
            <a:ext cx="12192000" cy="6858000"/>
          </a:xfrm>
          <a:prstGeom prst="rect">
            <a:avLst/>
          </a:prstGeom>
        </p:spPr>
      </p:pic>
      <p:sp>
        <p:nvSpPr>
          <p:cNvPr id="2" name="Текст 1">
            <a:extLst>
              <a:ext uri="{FF2B5EF4-FFF2-40B4-BE49-F238E27FC236}">
                <a16:creationId xmlns:a16="http://schemas.microsoft.com/office/drawing/2014/main" id="{7A3F687E-B3A6-9C40-8F1A-97459E98BE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721" y="1581365"/>
            <a:ext cx="10869027" cy="2874963"/>
          </a:xfrm>
        </p:spPr>
        <p:txBody>
          <a:bodyPr/>
          <a:lstStyle/>
          <a:p>
            <a:r>
              <a:rPr lang="ru-RU" sz="4400" dirty="0"/>
              <a:t>Мировая климатическая повестка и декарбонизация</a:t>
            </a:r>
          </a:p>
          <a:p>
            <a:endParaRPr lang="ru-RU" sz="4400" dirty="0"/>
          </a:p>
          <a:p>
            <a:r>
              <a:rPr lang="ru-RU" b="0" dirty="0">
                <a:solidFill>
                  <a:schemeClr val="accent6">
                    <a:lumMod val="75000"/>
                  </a:schemeClr>
                </a:solidFill>
              </a:rPr>
              <a:t>Методы декарбонизации</a:t>
            </a:r>
          </a:p>
          <a:p>
            <a:endParaRPr lang="ru-RU" b="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b="0" dirty="0">
                <a:solidFill>
                  <a:schemeClr val="accent6">
                    <a:lumMod val="75000"/>
                  </a:schemeClr>
                </a:solidFill>
              </a:rPr>
              <a:t>Перспективы для России</a:t>
            </a:r>
          </a:p>
        </p:txBody>
      </p:sp>
    </p:spTree>
    <p:extLst>
      <p:ext uri="{BB962C8B-B14F-4D97-AF65-F5344CB8AC3E}">
        <p14:creationId xmlns:p14="http://schemas.microsoft.com/office/powerpoint/2010/main" val="29308780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>
                <a:solidFill>
                  <a:srgbClr val="3D7C3C"/>
                </a:solidFill>
                <a:latin typeface="Raleway" panose="020B0503030101060003" pitchFamily="34" charset="-52"/>
              </a:rPr>
              <a:t>Основные шаги для компаний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3143" y="1360081"/>
            <a:ext cx="558800" cy="9383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sz="6000" b="1">
                <a:ln>
                  <a:solidFill>
                    <a:srgbClr val="3D7C3C"/>
                  </a:solidFill>
                </a:ln>
                <a:solidFill>
                  <a:schemeClr val="bg1"/>
                </a:solidFill>
                <a:latin typeface="Raleway" panose="020B0503030101060003" pitchFamily="34" charset="-52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2546" y="2886449"/>
            <a:ext cx="558800" cy="93408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sz="6000" b="1" dirty="0">
                <a:ln>
                  <a:solidFill>
                    <a:srgbClr val="3D7C3C"/>
                  </a:solidFill>
                </a:ln>
                <a:solidFill>
                  <a:schemeClr val="bg1"/>
                </a:solidFill>
                <a:latin typeface="Raleway" panose="020B0503030101060003" pitchFamily="34" charset="-52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3804" y="3889753"/>
            <a:ext cx="558800" cy="10139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sz="6000" b="1" dirty="0">
                <a:ln>
                  <a:solidFill>
                    <a:srgbClr val="3D7C3C"/>
                  </a:solidFill>
                </a:ln>
                <a:solidFill>
                  <a:schemeClr val="bg1"/>
                </a:solidFill>
                <a:latin typeface="Raleway" panose="020B0503030101060003" pitchFamily="34" charset="-52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2546" y="5096370"/>
            <a:ext cx="558800" cy="101110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sz="6000" b="1" dirty="0">
                <a:ln>
                  <a:solidFill>
                    <a:srgbClr val="3D7C3C"/>
                  </a:solidFill>
                </a:ln>
                <a:solidFill>
                  <a:schemeClr val="bg1"/>
                </a:solidFill>
                <a:latin typeface="Raleway" panose="020B0503030101060003" pitchFamily="34" charset="-52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71965" y="1313723"/>
            <a:ext cx="558800" cy="104215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sz="6000" b="1">
                <a:ln>
                  <a:solidFill>
                    <a:srgbClr val="3D7C3C"/>
                  </a:solidFill>
                </a:ln>
                <a:solidFill>
                  <a:schemeClr val="bg1"/>
                </a:solidFill>
                <a:latin typeface="Raleway" panose="020B0503030101060003" pitchFamily="34" charset="-52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3D1FFB-D575-44A8-B3B7-BA2CCE4A1247}"/>
              </a:ext>
            </a:extLst>
          </p:cNvPr>
          <p:cNvSpPr txBox="1"/>
          <p:nvPr/>
        </p:nvSpPr>
        <p:spPr>
          <a:xfrm>
            <a:off x="1205061" y="1590867"/>
            <a:ext cx="4770289" cy="694267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r>
              <a:rPr lang="ru-RU" sz="1600" b="1" dirty="0">
                <a:latin typeface="Raleway"/>
                <a:cs typeface="Calibri"/>
              </a:rPr>
              <a:t>Интегрировать </a:t>
            </a:r>
            <a:r>
              <a:rPr lang="ru-RU" sz="1600" dirty="0">
                <a:latin typeface="Raleway"/>
                <a:cs typeface="Calibri"/>
              </a:rPr>
              <a:t>в стратегии </a:t>
            </a:r>
            <a:r>
              <a:rPr lang="ru-RU" sz="1600" b="1" dirty="0">
                <a:latin typeface="Raleway"/>
                <a:cs typeface="Calibri"/>
              </a:rPr>
              <a:t>уникальные возможности </a:t>
            </a:r>
            <a:r>
              <a:rPr lang="ru-RU" sz="1600" dirty="0">
                <a:latin typeface="Raleway"/>
                <a:cs typeface="Calibri"/>
              </a:rPr>
              <a:t>и вызовы в области декарбонизации. Ожидается, что будет поставлена четкая цель по нулевой эмиссии в сферах охвата 1,2,3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C2E5E0-3000-432B-93DB-C473753C63C9}"/>
              </a:ext>
            </a:extLst>
          </p:cNvPr>
          <p:cNvSpPr txBox="1"/>
          <p:nvPr/>
        </p:nvSpPr>
        <p:spPr>
          <a:xfrm>
            <a:off x="1134533" y="4023131"/>
            <a:ext cx="4470400" cy="694267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r>
              <a:rPr lang="ru-RU" sz="1600" b="1" dirty="0">
                <a:latin typeface="Raleway" panose="020B0503030101060003" pitchFamily="34" charset="-52"/>
                <a:cs typeface="Calibri"/>
              </a:rPr>
              <a:t>Включить внутреннюю цену на CO2 </a:t>
            </a:r>
            <a:r>
              <a:rPr lang="ru-RU" sz="1600" dirty="0">
                <a:latin typeface="Raleway" panose="020B0503030101060003" pitchFamily="34" charset="-52"/>
                <a:cs typeface="Calibri"/>
              </a:rPr>
              <a:t>в инвестиционные и стратегические решения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E129FE-DFC9-45E5-8683-2CE402EB31E7}"/>
              </a:ext>
            </a:extLst>
          </p:cNvPr>
          <p:cNvSpPr txBox="1"/>
          <p:nvPr/>
        </p:nvSpPr>
        <p:spPr>
          <a:xfrm>
            <a:off x="1156909" y="2939632"/>
            <a:ext cx="4470400" cy="80234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r>
              <a:rPr lang="ru-RU" sz="1600" b="1" dirty="0">
                <a:latin typeface="Raleway" panose="020B0503030101060003" pitchFamily="34" charset="-52"/>
                <a:cs typeface="Calibri"/>
              </a:rPr>
              <a:t>Провести</a:t>
            </a:r>
            <a:r>
              <a:rPr lang="ru-RU" sz="1600" dirty="0">
                <a:latin typeface="Raleway" panose="020B0503030101060003" pitchFamily="34" charset="-52"/>
                <a:cs typeface="Calibri"/>
              </a:rPr>
              <a:t> всесторонний </a:t>
            </a:r>
            <a:r>
              <a:rPr lang="ru-RU" sz="1600" b="1" dirty="0">
                <a:latin typeface="Raleway" panose="020B0503030101060003" pitchFamily="34" charset="-52"/>
                <a:cs typeface="Calibri"/>
              </a:rPr>
              <a:t>подсчет</a:t>
            </a:r>
            <a:r>
              <a:rPr lang="ru-RU" sz="1600" dirty="0">
                <a:latin typeface="Raleway" panose="020B0503030101060003" pitchFamily="34" charset="-52"/>
                <a:cs typeface="Calibri"/>
              </a:rPr>
              <a:t> и </a:t>
            </a:r>
            <a:r>
              <a:rPr lang="ru-RU" sz="1600" b="1" dirty="0">
                <a:latin typeface="Raleway" panose="020B0503030101060003" pitchFamily="34" charset="-52"/>
                <a:cs typeface="Calibri"/>
              </a:rPr>
              <a:t>разработать</a:t>
            </a:r>
            <a:r>
              <a:rPr lang="ru-RU" sz="1600" dirty="0">
                <a:latin typeface="Raleway" panose="020B0503030101060003" pitchFamily="34" charset="-52"/>
                <a:cs typeface="Calibri"/>
              </a:rPr>
              <a:t> внутреннюю </a:t>
            </a:r>
            <a:r>
              <a:rPr lang="ru-RU" sz="1600" b="1" dirty="0">
                <a:latin typeface="Raleway" panose="020B0503030101060003" pitchFamily="34" charset="-52"/>
                <a:cs typeface="Calibri"/>
              </a:rPr>
              <a:t>отчетность</a:t>
            </a:r>
            <a:r>
              <a:rPr lang="ru-RU" sz="1600" dirty="0">
                <a:latin typeface="Raleway" panose="020B0503030101060003" pitchFamily="34" charset="-52"/>
                <a:cs typeface="Calibri"/>
              </a:rPr>
              <a:t> об источниках выбросов парниковых газов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7DDC08-27D3-433A-A613-86B09E64A752}"/>
              </a:ext>
            </a:extLst>
          </p:cNvPr>
          <p:cNvSpPr txBox="1"/>
          <p:nvPr/>
        </p:nvSpPr>
        <p:spPr>
          <a:xfrm>
            <a:off x="6979177" y="1590867"/>
            <a:ext cx="4694236" cy="827162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r>
              <a:rPr lang="ru-RU" sz="1600" dirty="0">
                <a:latin typeface="Raleway" panose="020B0503030101060003" pitchFamily="34" charset="-52"/>
                <a:cs typeface="Calibri"/>
              </a:rPr>
              <a:t>Работать над изменением </a:t>
            </a:r>
            <a:r>
              <a:rPr lang="ru-RU" sz="1600" b="1" dirty="0">
                <a:latin typeface="Raleway" panose="020B0503030101060003" pitchFamily="34" charset="-52"/>
                <a:cs typeface="Calibri"/>
              </a:rPr>
              <a:t>отношения сотрудников</a:t>
            </a:r>
            <a:r>
              <a:rPr lang="ru-RU" sz="1600" dirty="0">
                <a:latin typeface="Raleway" panose="020B0503030101060003" pitchFamily="34" charset="-52"/>
                <a:cs typeface="Calibri"/>
              </a:rPr>
              <a:t> компании </a:t>
            </a:r>
            <a:r>
              <a:rPr lang="ru-RU" sz="1600" b="1" dirty="0">
                <a:latin typeface="Raleway" panose="020B0503030101060003" pitchFamily="34" charset="-52"/>
                <a:cs typeface="Calibri"/>
              </a:rPr>
              <a:t>к климатическим изменениям</a:t>
            </a:r>
            <a:r>
              <a:rPr lang="ru-RU" sz="1600" dirty="0">
                <a:latin typeface="Raleway" panose="020B0503030101060003" pitchFamily="34" charset="-52"/>
                <a:cs typeface="Calibri"/>
              </a:rPr>
              <a:t> и задачам декарбонизации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485DF1-D6DE-41AD-BA77-E43657C0F62C}"/>
              </a:ext>
            </a:extLst>
          </p:cNvPr>
          <p:cNvSpPr txBox="1"/>
          <p:nvPr/>
        </p:nvSpPr>
        <p:spPr>
          <a:xfrm>
            <a:off x="6981296" y="2945499"/>
            <a:ext cx="4693176" cy="1176667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r>
              <a:rPr lang="ru-RU" sz="1600" b="1" dirty="0">
                <a:latin typeface="Raleway" panose="020B0503030101060003" pitchFamily="34" charset="-52"/>
                <a:cs typeface="Calibri"/>
              </a:rPr>
              <a:t>Диверсифицировать портфель продуктов </a:t>
            </a:r>
            <a:r>
              <a:rPr lang="ru-RU" sz="1600" dirty="0">
                <a:latin typeface="Raleway" panose="020B0503030101060003" pitchFamily="34" charset="-52"/>
                <a:cs typeface="Calibri"/>
              </a:rPr>
              <a:t>к более климатически нейтральным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FDEA4D-565B-44AA-8C3B-C6FDF9E24A61}"/>
              </a:ext>
            </a:extLst>
          </p:cNvPr>
          <p:cNvSpPr txBox="1"/>
          <p:nvPr/>
        </p:nvSpPr>
        <p:spPr>
          <a:xfrm>
            <a:off x="6980236" y="4225204"/>
            <a:ext cx="4470400" cy="60128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r>
              <a:rPr lang="ru-RU" sz="1600" b="1" dirty="0">
                <a:latin typeface="Raleway" panose="020B0503030101060003" pitchFamily="34" charset="-52"/>
                <a:cs typeface="Calibri"/>
              </a:rPr>
              <a:t>Создать экосистему партнеров</a:t>
            </a:r>
            <a:r>
              <a:rPr lang="ru-RU" sz="1600" dirty="0">
                <a:latin typeface="Raleway" panose="020B0503030101060003" pitchFamily="34" charset="-52"/>
                <a:cs typeface="Calibri"/>
              </a:rPr>
              <a:t>, которые помогут реализовывать декарбонизацию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32E488-34B0-42D4-B49D-8C3F69526B81}"/>
              </a:ext>
            </a:extLst>
          </p:cNvPr>
          <p:cNvSpPr txBox="1"/>
          <p:nvPr/>
        </p:nvSpPr>
        <p:spPr>
          <a:xfrm>
            <a:off x="6980236" y="5239263"/>
            <a:ext cx="4693177" cy="104215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r>
              <a:rPr lang="ru-RU" sz="1600" b="1" dirty="0">
                <a:latin typeface="Raleway" panose="020B0503030101060003" pitchFamily="34" charset="-52"/>
                <a:cs typeface="Calibri"/>
              </a:rPr>
              <a:t>Четко коммуницировать уникальное</a:t>
            </a:r>
            <a:r>
              <a:rPr lang="ru-RU" sz="1600" dirty="0">
                <a:latin typeface="Raleway" panose="020B0503030101060003" pitchFamily="34" charset="-52"/>
                <a:cs typeface="Calibri"/>
              </a:rPr>
              <a:t> </a:t>
            </a:r>
            <a:r>
              <a:rPr lang="ru-RU" sz="1600" b="1" dirty="0">
                <a:latin typeface="Raleway" panose="020B0503030101060003" pitchFamily="34" charset="-52"/>
                <a:cs typeface="Calibri"/>
              </a:rPr>
              <a:t>конкурентное преимущество компании</a:t>
            </a:r>
            <a:r>
              <a:rPr lang="ru-RU" sz="1600" dirty="0">
                <a:latin typeface="Raleway" panose="020B0503030101060003" pitchFamily="34" charset="-52"/>
                <a:cs typeface="Calibri"/>
              </a:rPr>
              <a:t> в стратегии декарбонизации для внешних аудиторий</a:t>
            </a:r>
            <a:endParaRPr lang="en-US" sz="1600" dirty="0">
              <a:latin typeface="Raleway" panose="020B0503030101060003" pitchFamily="34" charset="-52"/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89EC91-09CE-4143-9A35-A5907529CCF6}"/>
              </a:ext>
            </a:extLst>
          </p:cNvPr>
          <p:cNvSpPr txBox="1"/>
          <p:nvPr/>
        </p:nvSpPr>
        <p:spPr>
          <a:xfrm>
            <a:off x="1156909" y="5239263"/>
            <a:ext cx="4966586" cy="80234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r>
              <a:rPr lang="ru-RU" sz="1600" b="1" dirty="0">
                <a:latin typeface="Raleway" panose="020B0503030101060003" pitchFamily="34" charset="-52"/>
                <a:cs typeface="Calibri"/>
              </a:rPr>
              <a:t>Подкрепить</a:t>
            </a:r>
            <a:r>
              <a:rPr lang="ru-RU" sz="1600" dirty="0">
                <a:latin typeface="Raleway" panose="020B0503030101060003" pitchFamily="34" charset="-52"/>
                <a:cs typeface="Calibri"/>
              </a:rPr>
              <a:t> стратегию декарбонизации </a:t>
            </a:r>
            <a:r>
              <a:rPr lang="ru-RU" sz="1600" b="1" dirty="0">
                <a:latin typeface="Raleway" panose="020B0503030101060003" pitchFamily="34" charset="-52"/>
                <a:cs typeface="Calibri"/>
              </a:rPr>
              <a:t>системой КПЭ и мотивации </a:t>
            </a:r>
            <a:r>
              <a:rPr lang="ru-RU" sz="1600" dirty="0">
                <a:latin typeface="Raleway" panose="020B0503030101060003" pitchFamily="34" charset="-52"/>
                <a:cs typeface="Calibri"/>
              </a:rPr>
              <a:t>для Правления и операционных руководителей компании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57C9E3-90F9-4CF7-ADFC-B163439AEEAF}"/>
              </a:ext>
            </a:extLst>
          </p:cNvPr>
          <p:cNvSpPr txBox="1"/>
          <p:nvPr/>
        </p:nvSpPr>
        <p:spPr>
          <a:xfrm>
            <a:off x="6285293" y="2828597"/>
            <a:ext cx="558800" cy="104215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sz="6000" b="1" dirty="0">
                <a:ln>
                  <a:solidFill>
                    <a:srgbClr val="3D7C3C"/>
                  </a:solidFill>
                </a:ln>
                <a:solidFill>
                  <a:schemeClr val="bg1"/>
                </a:solidFill>
                <a:latin typeface="Raleway" panose="020B0503030101060003" pitchFamily="34" charset="-52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81D53EC-570F-4B14-8DDB-9FC130FFCB0D}"/>
              </a:ext>
            </a:extLst>
          </p:cNvPr>
          <p:cNvSpPr txBox="1"/>
          <p:nvPr/>
        </p:nvSpPr>
        <p:spPr>
          <a:xfrm>
            <a:off x="6271965" y="3929153"/>
            <a:ext cx="558800" cy="104215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sz="6000" b="1">
                <a:ln>
                  <a:solidFill>
                    <a:srgbClr val="3D7C3C"/>
                  </a:solidFill>
                </a:ln>
                <a:solidFill>
                  <a:schemeClr val="bg1"/>
                </a:solidFill>
                <a:latin typeface="Raleway" panose="020B0503030101060003" pitchFamily="34" charset="-52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327698F-D3C2-4191-AF13-E58708589EFA}"/>
              </a:ext>
            </a:extLst>
          </p:cNvPr>
          <p:cNvSpPr txBox="1"/>
          <p:nvPr/>
        </p:nvSpPr>
        <p:spPr>
          <a:xfrm>
            <a:off x="6271965" y="5065316"/>
            <a:ext cx="558800" cy="104215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sz="6000" b="1">
                <a:ln>
                  <a:solidFill>
                    <a:srgbClr val="3D7C3C"/>
                  </a:solidFill>
                </a:ln>
                <a:solidFill>
                  <a:schemeClr val="bg1"/>
                </a:solidFill>
                <a:latin typeface="Raleway" panose="020B0503030101060003" pitchFamily="34" charset="-52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3" name="Номер слайда 2">
            <a:extLst>
              <a:ext uri="{FF2B5EF4-FFF2-40B4-BE49-F238E27FC236}">
                <a16:creationId xmlns:a16="http://schemas.microsoft.com/office/drawing/2014/main" id="{E2F82461-08F2-486A-BAEC-78908F313F67}"/>
              </a:ext>
            </a:extLst>
          </p:cNvPr>
          <p:cNvSpPr txBox="1">
            <a:spLocks/>
          </p:cNvSpPr>
          <p:nvPr/>
        </p:nvSpPr>
        <p:spPr>
          <a:xfrm>
            <a:off x="11353799" y="6254759"/>
            <a:ext cx="4646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RU"/>
            </a:defPPr>
            <a:lvl1pPr marL="0" algn="r" defTabSz="914400" rtl="0" eaLnBrk="1" latinLnBrk="0" hangingPunct="1">
              <a:defRPr lang="en-RU" sz="1200" b="1" i="0" kern="1200" smtClean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E6B01-E144-452C-98B2-A0F6F94C21C1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0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927144-F567-814B-BFE0-29265826E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93" y="527538"/>
            <a:ext cx="10854739" cy="1041717"/>
          </a:xfrm>
        </p:spPr>
        <p:txBody>
          <a:bodyPr>
            <a:noAutofit/>
          </a:bodyPr>
          <a:lstStyle/>
          <a:p>
            <a:r>
              <a:rPr lang="ru-RU" dirty="0"/>
              <a:t>Переход на </a:t>
            </a:r>
            <a:r>
              <a:rPr lang="ru-RU" dirty="0" err="1"/>
              <a:t>низкоуглеродное</a:t>
            </a:r>
            <a:r>
              <a:rPr lang="ru-RU" dirty="0"/>
              <a:t> развития – </a:t>
            </a:r>
            <a:br>
              <a:rPr lang="ru-RU" dirty="0"/>
            </a:br>
            <a:r>
              <a:rPr lang="ru-RU" dirty="0"/>
              <a:t>крупнейшее изменение технологического уклада с начала 20 века</a:t>
            </a:r>
          </a:p>
        </p:txBody>
      </p:sp>
      <p:pic>
        <p:nvPicPr>
          <p:cNvPr id="6" name="Рисунок 5" descr="Изображение выглядит как трава, внешний, антенна, наружный объект&#10;&#10;Автоматически созданное описание">
            <a:extLst>
              <a:ext uri="{FF2B5EF4-FFF2-40B4-BE49-F238E27FC236}">
                <a16:creationId xmlns:a16="http://schemas.microsoft.com/office/drawing/2014/main" id="{E4997751-9CC7-4B86-91E9-363828CF6D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9D2CE14-F2CE-4F0A-89A4-4D24A20727B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9830D44-32ED-4CDE-8784-D2AE4477F7D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Текст 10">
            <a:extLst>
              <a:ext uri="{FF2B5EF4-FFF2-40B4-BE49-F238E27FC236}">
                <a16:creationId xmlns:a16="http://schemas.microsoft.com/office/drawing/2014/main" id="{3BEB6963-3852-2F40-A548-9E7F1B4AEE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Развитие ВИЭ и электромобилей </a:t>
            </a:r>
            <a:r>
              <a:rPr lang="ru-RU" dirty="0"/>
              <a:t>полностью изменит ландшафт глобальных цепочек добавленной стоимости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804AA5-EA21-9C43-B47E-8124D51EB83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CCUS</a:t>
            </a:r>
            <a:r>
              <a:rPr lang="ru-RU" b="1" dirty="0"/>
              <a:t> и водород</a:t>
            </a:r>
            <a:r>
              <a:rPr lang="en-US" b="1" dirty="0"/>
              <a:t> </a:t>
            </a:r>
            <a:r>
              <a:rPr lang="en-US" dirty="0"/>
              <a:t>– </a:t>
            </a:r>
            <a:r>
              <a:rPr lang="ru-RU" dirty="0"/>
              <a:t>индустрия будущего, превосходящая по масштабам добычу углеводородов сегодня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D14A9E9E-FC73-D543-842B-4A68B7177E7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78934" y="4388538"/>
            <a:ext cx="3192315" cy="1307412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Радикальное изменение цепочки производства продуктов питания –</a:t>
            </a:r>
            <a:r>
              <a:rPr lang="ru-RU" dirty="0"/>
              <a:t> сокращение животных протеинов в пользу растений и насекомых, изменение принципов организации сельского хозяйства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696B9F7-B185-2E44-B3F1-8AE9D48DEB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marL="4763" indent="-4763">
              <a:lnSpc>
                <a:spcPct val="90000"/>
              </a:lnSpc>
            </a:pPr>
            <a:r>
              <a:rPr lang="ru-RU" sz="1000" dirty="0"/>
              <a:t>Источник:</a:t>
            </a:r>
            <a:r>
              <a:rPr lang="ru-RU" sz="1000" b="0" dirty="0"/>
              <a:t> </a:t>
            </a:r>
            <a:r>
              <a:rPr lang="en-GB" sz="1000" b="0" dirty="0"/>
              <a:t>https://</a:t>
            </a:r>
            <a:r>
              <a:rPr lang="en-GB" sz="1000" b="0" dirty="0" err="1"/>
              <a:t>medium.com</a:t>
            </a:r>
            <a:r>
              <a:rPr lang="en-GB" sz="1000" b="0" dirty="0"/>
              <a:t>/@himanshu_99557/the-rise-and-rise-of-climate-tech-1c8e95da7c7b</a:t>
            </a:r>
            <a:endParaRPr lang="ru-RU" sz="1000" b="0" dirty="0"/>
          </a:p>
        </p:txBody>
      </p:sp>
      <p:sp>
        <p:nvSpPr>
          <p:cNvPr id="20" name="Номер слайда 2">
            <a:extLst>
              <a:ext uri="{FF2B5EF4-FFF2-40B4-BE49-F238E27FC236}">
                <a16:creationId xmlns:a16="http://schemas.microsoft.com/office/drawing/2014/main" id="{449E399F-2099-4483-9708-B3E34DD2A952}"/>
              </a:ext>
            </a:extLst>
          </p:cNvPr>
          <p:cNvSpPr txBox="1">
            <a:spLocks/>
          </p:cNvSpPr>
          <p:nvPr/>
        </p:nvSpPr>
        <p:spPr>
          <a:xfrm>
            <a:off x="11353799" y="6398700"/>
            <a:ext cx="464696" cy="365125"/>
          </a:xfrm>
          <a:prstGeom prst="rect">
            <a:avLst/>
          </a:prstGeom>
        </p:spPr>
        <p:txBody>
          <a:bodyPr lIns="0" anchor="ctr">
            <a:noAutofit/>
          </a:bodyPr>
          <a:lstStyle>
            <a:defPPr>
              <a:defRPr lang="en-RU"/>
            </a:defPPr>
            <a:lvl1pPr marL="0" algn="l" defTabSz="914400" rtl="0" eaLnBrk="1" latinLnBrk="0" hangingPunct="1">
              <a:spcBef>
                <a:spcPts val="0"/>
              </a:spcBef>
              <a:defRPr lang="en-RU" sz="1200" b="1" i="0" kern="1200" dirty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E6B01-E144-452C-98B2-A0F6F94C21C1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027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Изображение выглядит как текст, человек, костюм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966481EF-186C-4942-ABE7-C17D3570C3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9640" y="-2371"/>
            <a:ext cx="5492360" cy="3761173"/>
          </a:xfrm>
          <a:custGeom>
            <a:avLst/>
            <a:gdLst>
              <a:gd name="connsiteX0" fmla="*/ 0 w 5447507"/>
              <a:gd name="connsiteY0" fmla="*/ 0 h 3730458"/>
              <a:gd name="connsiteX1" fmla="*/ 5447507 w 5447507"/>
              <a:gd name="connsiteY1" fmla="*/ 0 h 3730458"/>
              <a:gd name="connsiteX2" fmla="*/ 5447507 w 5447507"/>
              <a:gd name="connsiteY2" fmla="*/ 2948629 h 3730458"/>
              <a:gd name="connsiteX3" fmla="*/ 0 w 5447507"/>
              <a:gd name="connsiteY3" fmla="*/ 3730458 h 373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7507" h="3730458">
                <a:moveTo>
                  <a:pt x="0" y="0"/>
                </a:moveTo>
                <a:lnTo>
                  <a:pt x="5447507" y="0"/>
                </a:lnTo>
                <a:lnTo>
                  <a:pt x="5447507" y="2948629"/>
                </a:lnTo>
                <a:lnTo>
                  <a:pt x="0" y="3730458"/>
                </a:lnTo>
                <a:close/>
              </a:path>
            </a:pathLst>
          </a:custGeom>
          <a:effectLst>
            <a:softEdge rad="127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2A45F-ED6E-4F60-884A-16D96403BA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3302" y="514315"/>
            <a:ext cx="6143186" cy="1399348"/>
          </a:xfrm>
        </p:spPr>
        <p:txBody>
          <a:bodyPr anchor="t">
            <a:noAutofit/>
          </a:bodyPr>
          <a:lstStyle/>
          <a:p>
            <a:r>
              <a:rPr lang="ru-RU" dirty="0">
                <a:solidFill>
                  <a:schemeClr val="accent1"/>
                </a:solidFill>
              </a:rPr>
              <a:t>Большинство стран мира ратифицировали Парижское соглашение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DC1846B2-EF9D-4728-BCA9-C8EDCCBE9E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82510" y="3822050"/>
            <a:ext cx="4599071" cy="125788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1800" b="0" dirty="0">
                <a:solidFill>
                  <a:schemeClr val="tx1"/>
                </a:solidFill>
                <a:latin typeface="Raleway" panose="020B0503030101060003" pitchFamily="34" charset="-52"/>
              </a:rPr>
              <a:t>Недавно избранный президент США Джо Байден уже </a:t>
            </a:r>
            <a:r>
              <a:rPr lang="ru-RU" sz="1800" dirty="0">
                <a:solidFill>
                  <a:schemeClr val="tx1"/>
                </a:solidFill>
                <a:latin typeface="Raleway" panose="020B0503030101060003" pitchFamily="34" charset="-52"/>
              </a:rPr>
              <a:t>активно реализует предвыборные обещания </a:t>
            </a:r>
            <a:r>
              <a:rPr lang="ru-RU" sz="1800" b="0" dirty="0">
                <a:solidFill>
                  <a:schemeClr val="tx1"/>
                </a:solidFill>
                <a:latin typeface="Raleway" panose="020B0503030101060003" pitchFamily="34" charset="-52"/>
              </a:rPr>
              <a:t>по переходу на </a:t>
            </a:r>
            <a:r>
              <a:rPr lang="ru-RU" sz="1800" b="0" dirty="0" err="1">
                <a:solidFill>
                  <a:schemeClr val="tx1"/>
                </a:solidFill>
                <a:latin typeface="Raleway" panose="020B0503030101060003" pitchFamily="34" charset="-52"/>
              </a:rPr>
              <a:t>низкоуглеродную</a:t>
            </a:r>
            <a:r>
              <a:rPr lang="ru-RU" sz="1800" b="0" dirty="0">
                <a:solidFill>
                  <a:schemeClr val="tx1"/>
                </a:solidFill>
                <a:latin typeface="Raleway" panose="020B0503030101060003" pitchFamily="34" charset="-52"/>
              </a:rPr>
              <a:t> энергию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endParaRPr lang="ru-RU" sz="1800" b="0" dirty="0">
              <a:solidFill>
                <a:schemeClr val="tx1"/>
              </a:solidFill>
              <a:latin typeface="Raleway" panose="020B0503030101060003" pitchFamily="34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endParaRPr lang="ru-RU" sz="1800" b="0" dirty="0">
              <a:solidFill>
                <a:schemeClr val="tx1"/>
              </a:solidFill>
              <a:latin typeface="Raleway" panose="020B0503030101060003" pitchFamily="34" charset="-5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12C94C-2A2B-4A30-81CE-0A215F0CA5EE}"/>
              </a:ext>
            </a:extLst>
          </p:cNvPr>
          <p:cNvSpPr txBox="1"/>
          <p:nvPr/>
        </p:nvSpPr>
        <p:spPr>
          <a:xfrm>
            <a:off x="517171" y="2103871"/>
            <a:ext cx="6062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Raleway" panose="020B0503030101060003" pitchFamily="34" charset="-52"/>
              </a:rPr>
              <a:t>Состояние Парижского Соглашение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A2C98D-1847-4880-A9A1-3446DBE7AEB4}"/>
              </a:ext>
            </a:extLst>
          </p:cNvPr>
          <p:cNvSpPr txBox="1"/>
          <p:nvPr/>
        </p:nvSpPr>
        <p:spPr>
          <a:xfrm>
            <a:off x="517568" y="2394574"/>
            <a:ext cx="6062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Raleway" panose="020B0503030101060003" pitchFamily="34" charset="-52"/>
              </a:rPr>
              <a:t>Страны, подписавшие и ратифицировавшие Парижское Соглашение</a:t>
            </a:r>
            <a:br>
              <a:rPr lang="ru-RU" sz="1400" dirty="0">
                <a:latin typeface="Raleway" panose="020B0503030101060003" pitchFamily="34" charset="-52"/>
              </a:rPr>
            </a:br>
            <a:r>
              <a:rPr lang="en-US" sz="1400" dirty="0">
                <a:latin typeface="Raleway" panose="020B0503030101060003" pitchFamily="34" charset="-52"/>
              </a:rPr>
              <a:t>(</a:t>
            </a:r>
            <a:r>
              <a:rPr lang="ru-RU" sz="1400" dirty="0">
                <a:latin typeface="Raleway" panose="020B0503030101060003" pitchFamily="34" charset="-52"/>
              </a:rPr>
              <a:t>на 21 апреля 2021</a:t>
            </a:r>
            <a:r>
              <a:rPr lang="en-US" sz="1400" dirty="0">
                <a:latin typeface="Raleway" panose="020B0503030101060003" pitchFamily="34" charset="-52"/>
              </a:rPr>
              <a:t>)</a:t>
            </a:r>
            <a:endParaRPr lang="ru-RU" sz="1400" dirty="0">
              <a:latin typeface="Raleway" panose="020B0503030101060003" pitchFamily="34" charset="-5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C9F4EC-3F78-41D6-A863-55CC80AEAF72}"/>
              </a:ext>
            </a:extLst>
          </p:cNvPr>
          <p:cNvSpPr txBox="1"/>
          <p:nvPr/>
        </p:nvSpPr>
        <p:spPr>
          <a:xfrm>
            <a:off x="517964" y="6410235"/>
            <a:ext cx="13489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Raleway" panose="020B0503030101060003" pitchFamily="34" charset="-52"/>
              </a:rPr>
              <a:t>Source:</a:t>
            </a:r>
            <a:r>
              <a:rPr lang="en-US" sz="1000" dirty="0">
                <a:latin typeface="Raleway" panose="020B0503030101060003" pitchFamily="34" charset="-52"/>
              </a:rPr>
              <a:t> UNFCC</a:t>
            </a:r>
            <a:endParaRPr lang="ru-RU" sz="1000" dirty="0">
              <a:latin typeface="Raleway" panose="020B0503030101060003" pitchFamily="34" charset="-52"/>
            </a:endParaRPr>
          </a:p>
        </p:txBody>
      </p:sp>
      <p:pic>
        <p:nvPicPr>
          <p:cNvPr id="1026" name="Picture 2" descr="Chart: The State of the Paris Agreement | Statista">
            <a:extLst>
              <a:ext uri="{FF2B5EF4-FFF2-40B4-BE49-F238E27FC236}">
                <a16:creationId xmlns:a16="http://schemas.microsoft.com/office/drawing/2014/main" id="{CBC53245-FE01-44C5-89FD-00FC00F5CD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8" b="19057"/>
          <a:stretch/>
        </p:blipFill>
        <p:spPr bwMode="auto">
          <a:xfrm>
            <a:off x="517171" y="3026006"/>
            <a:ext cx="5661606" cy="321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B8743F-28CE-48B7-939E-EAB4EB60BE3C}"/>
              </a:ext>
            </a:extLst>
          </p:cNvPr>
          <p:cNvSpPr txBox="1"/>
          <p:nvPr/>
        </p:nvSpPr>
        <p:spPr>
          <a:xfrm>
            <a:off x="6699640" y="5385510"/>
            <a:ext cx="5492360" cy="120032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130 стран мира уже взяли на себя обязательство по достижению углеродной нейтральности к 2050 г.</a:t>
            </a:r>
          </a:p>
        </p:txBody>
      </p:sp>
    </p:spTree>
    <p:extLst>
      <p:ext uri="{BB962C8B-B14F-4D97-AF65-F5344CB8AC3E}">
        <p14:creationId xmlns:p14="http://schemas.microsoft.com/office/powerpoint/2010/main" val="2467918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D2A270F-9C15-40B9-9E39-47727A310C09}"/>
              </a:ext>
            </a:extLst>
          </p:cNvPr>
          <p:cNvSpPr/>
          <p:nvPr/>
        </p:nvSpPr>
        <p:spPr>
          <a:xfrm>
            <a:off x="6542192" y="0"/>
            <a:ext cx="5649808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792" y="2697018"/>
            <a:ext cx="6062400" cy="32763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D09EB5-453C-554D-950D-07E168614742}"/>
              </a:ext>
            </a:extLst>
          </p:cNvPr>
          <p:cNvSpPr txBox="1"/>
          <p:nvPr/>
        </p:nvSpPr>
        <p:spPr>
          <a:xfrm>
            <a:off x="7139947" y="1286020"/>
            <a:ext cx="4626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3000">
                <a:solidFill>
                  <a:schemeClr val="tx1"/>
                </a:solidFill>
                <a:latin typeface="PF Centro Sans Pro Light" charset="0"/>
                <a:ea typeface="PF Centro Sans Pro Light" charset="0"/>
                <a:cs typeface="PF Centro Sans Pro Light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sz="1800" dirty="0" err="1">
                <a:solidFill>
                  <a:schemeClr val="bg1"/>
                </a:solidFill>
                <a:latin typeface="Raleway" panose="020B0503030101060003" pitchFamily="34" charset="-52"/>
              </a:rPr>
              <a:t>запустили</a:t>
            </a:r>
            <a:r>
              <a:rPr lang="en-US" sz="1800" dirty="0">
                <a:solidFill>
                  <a:schemeClr val="bg1"/>
                </a:solidFill>
                <a:latin typeface="Raleway" panose="020B0503030101060003" pitchFamily="34" charset="-52"/>
              </a:rPr>
              <a:t>/</a:t>
            </a:r>
            <a:r>
              <a:rPr lang="en-US" sz="1800" dirty="0" err="1">
                <a:solidFill>
                  <a:schemeClr val="bg1"/>
                </a:solidFill>
                <a:latin typeface="Raleway" panose="020B0503030101060003" pitchFamily="34" charset="-52"/>
              </a:rPr>
              <a:t>запустят</a:t>
            </a:r>
            <a:r>
              <a:rPr lang="en-US" sz="1800" dirty="0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aleway" panose="020B0503030101060003" pitchFamily="34" charset="-52"/>
              </a:rPr>
              <a:t>в</a:t>
            </a:r>
            <a:r>
              <a:rPr lang="en-US" sz="1800" dirty="0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aleway" panose="020B0503030101060003" pitchFamily="34" charset="-52"/>
              </a:rPr>
              <a:t>ближайшем</a:t>
            </a:r>
            <a:r>
              <a:rPr lang="en-US" sz="1800" dirty="0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aleway" panose="020B0503030101060003" pitchFamily="34" charset="-52"/>
              </a:rPr>
              <a:t>будущем</a:t>
            </a:r>
            <a:r>
              <a:rPr lang="en-US" sz="1800" dirty="0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aleway" panose="020B0503030101060003" pitchFamily="34" charset="-52"/>
              </a:rPr>
              <a:t>национальные</a:t>
            </a:r>
            <a:r>
              <a:rPr lang="en-US" sz="1800" dirty="0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aleway" panose="020B0503030101060003" pitchFamily="34" charset="-52"/>
              </a:rPr>
              <a:t>системы</a:t>
            </a:r>
            <a:r>
              <a:rPr lang="en-US" sz="1800" dirty="0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aleway" panose="020B0503030101060003" pitchFamily="34" charset="-52"/>
              </a:rPr>
              <a:t>торговли</a:t>
            </a:r>
            <a:r>
              <a:rPr lang="en-US" sz="1800" dirty="0">
                <a:solidFill>
                  <a:schemeClr val="bg1"/>
                </a:solidFill>
                <a:latin typeface="Raleway" panose="020B0503030101060003" pitchFamily="34" charset="-52"/>
              </a:rPr>
              <a:t> СО2 / </a:t>
            </a:r>
            <a:r>
              <a:rPr lang="en-US" sz="1800" dirty="0" err="1">
                <a:solidFill>
                  <a:schemeClr val="bg1"/>
                </a:solidFill>
                <a:latin typeface="Raleway" panose="020B0503030101060003" pitchFamily="34" charset="-52"/>
              </a:rPr>
              <a:t>углеродные</a:t>
            </a:r>
            <a:r>
              <a:rPr lang="en-US" sz="1800" dirty="0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aleway" panose="020B0503030101060003" pitchFamily="34" charset="-52"/>
              </a:rPr>
              <a:t>налоги</a:t>
            </a:r>
            <a:r>
              <a:rPr lang="en-US" sz="1800" dirty="0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aleway" panose="020B0503030101060003" pitchFamily="34" charset="-52"/>
              </a:rPr>
              <a:t>и</a:t>
            </a:r>
            <a:r>
              <a:rPr lang="en-US" sz="1800" dirty="0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aleway" panose="020B0503030101060003" pitchFamily="34" charset="-52"/>
              </a:rPr>
              <a:t>т.п</a:t>
            </a:r>
            <a:r>
              <a:rPr lang="en-US" sz="1800" dirty="0">
                <a:solidFill>
                  <a:schemeClr val="bg1"/>
                </a:solidFill>
                <a:latin typeface="Raleway" panose="020B0503030101060003" pitchFamily="34" charset="-52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72488F-0BCD-994B-A315-3AF4C46E7B1E}"/>
              </a:ext>
            </a:extLst>
          </p:cNvPr>
          <p:cNvSpPr txBox="1"/>
          <p:nvPr/>
        </p:nvSpPr>
        <p:spPr>
          <a:xfrm>
            <a:off x="479792" y="6453141"/>
            <a:ext cx="5247908" cy="1538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000" b="1" dirty="0">
                <a:latin typeface="Raleway" panose="020B0503030101060003" pitchFamily="34" charset="-52"/>
              </a:rPr>
              <a:t>Источник</a:t>
            </a:r>
            <a:r>
              <a:rPr lang="en-US" sz="1000" b="1" dirty="0">
                <a:latin typeface="Raleway" panose="020B0503030101060003" pitchFamily="34" charset="-52"/>
              </a:rPr>
              <a:t>: </a:t>
            </a:r>
            <a:r>
              <a:rPr lang="en-US" sz="1000" dirty="0">
                <a:latin typeface="Raleway" panose="020B0503030101060003" pitchFamily="34" charset="-52"/>
              </a:rPr>
              <a:t>World Bank Group, State and Trends of Carbon Pricing 2020 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4F0A327-E7B5-4B94-B873-A27FAC83E5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9792" y="517378"/>
            <a:ext cx="5828644" cy="1904806"/>
          </a:xfrm>
        </p:spPr>
        <p:txBody>
          <a:bodyPr anchor="t">
            <a:noAutofit/>
          </a:bodyPr>
          <a:lstStyle/>
          <a:p>
            <a:r>
              <a:rPr lang="ru-RU" dirty="0"/>
              <a:t>На многих рынках уже введены или планируются к введению сборы / налоги на выбросы CO</a:t>
            </a:r>
            <a:r>
              <a:rPr lang="ru-RU" baseline="-25000" dirty="0"/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A0EA51-3343-4811-97E2-32239C83A457}"/>
              </a:ext>
            </a:extLst>
          </p:cNvPr>
          <p:cNvSpPr txBox="1"/>
          <p:nvPr/>
        </p:nvSpPr>
        <p:spPr>
          <a:xfrm>
            <a:off x="7046235" y="517378"/>
            <a:ext cx="4720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Raleway" panose="020B0503030101060003" pitchFamily="34" charset="-52"/>
              </a:rPr>
              <a:t>46</a:t>
            </a:r>
            <a:r>
              <a:rPr lang="ru-RU" sz="900" dirty="0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r>
              <a:rPr lang="ru-RU" dirty="0">
                <a:solidFill>
                  <a:schemeClr val="bg1"/>
                </a:solidFill>
                <a:latin typeface="Raleway" panose="020B0503030101060003" pitchFamily="34" charset="-52"/>
              </a:rPr>
              <a:t>государств и</a:t>
            </a:r>
            <a:r>
              <a:rPr lang="ru-RU" sz="900" dirty="0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r>
              <a:rPr lang="ru-RU" sz="4800" b="1" dirty="0">
                <a:solidFill>
                  <a:schemeClr val="bg1"/>
                </a:solidFill>
                <a:latin typeface="Raleway" panose="020B0503030101060003" pitchFamily="34" charset="-52"/>
              </a:rPr>
              <a:t>32</a:t>
            </a:r>
            <a:r>
              <a:rPr lang="ru-RU" sz="900" dirty="0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r>
              <a:rPr lang="ru-RU" dirty="0">
                <a:solidFill>
                  <a:schemeClr val="bg1"/>
                </a:solidFill>
                <a:latin typeface="Raleway" panose="020B0503030101060003" pitchFamily="34" charset="-52"/>
              </a:rPr>
              <a:t>регионов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4CB4DB4-C0E3-4D7D-9A1E-BC25AD57183A}"/>
              </a:ext>
            </a:extLst>
          </p:cNvPr>
          <p:cNvSpPr txBox="1"/>
          <p:nvPr/>
        </p:nvSpPr>
        <p:spPr>
          <a:xfrm>
            <a:off x="7152391" y="3578892"/>
            <a:ext cx="3623560" cy="650107"/>
          </a:xfrm>
          <a:prstGeom prst="rect">
            <a:avLst/>
          </a:prstGeom>
        </p:spPr>
        <p:txBody>
          <a:bodyPr lIns="0" tIns="0" rIns="0" bIns="0"/>
          <a:lstStyle>
            <a:lvl1pPr marL="457177" marR="0" indent="-457177" fontAlgn="auto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RU" sz="18000" b="1" i="0" dirty="0" smtClean="0">
                <a:solidFill>
                  <a:schemeClr val="accent1"/>
                </a:solidFill>
                <a:latin typeface="Raleway" pitchFamily="2" charset="77"/>
              </a:defRPr>
            </a:lvl1pPr>
            <a:lvl2pPr marL="1371531" indent="-4571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lvl4pPr>
            <a:lvl5pPr marL="4114594" indent="-4571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lvl5pPr>
            <a:lvl6pPr marL="5028949" indent="-4571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lvl6pPr>
            <a:lvl7pPr marL="5943303" indent="-4571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lvl7pPr>
            <a:lvl8pPr marL="6857657" indent="-4571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lvl8pPr>
            <a:lvl9pPr marL="7772011" indent="-4571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sz="1800" dirty="0">
                <a:solidFill>
                  <a:schemeClr val="bg1"/>
                </a:solidFill>
                <a:latin typeface="Raleway" panose="020B0503030101060003" pitchFamily="34" charset="-52"/>
              </a:rPr>
              <a:t>от минус </a:t>
            </a:r>
            <a:r>
              <a:rPr lang="ru-RU" sz="4800" dirty="0">
                <a:solidFill>
                  <a:schemeClr val="bg1"/>
                </a:solidFill>
                <a:latin typeface="Raleway" panose="020B0503030101060003" pitchFamily="34" charset="-52"/>
              </a:rPr>
              <a:t>25-40%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8128C2-5BDF-4354-831F-00B99F571D4D}"/>
              </a:ext>
            </a:extLst>
          </p:cNvPr>
          <p:cNvSpPr txBox="1"/>
          <p:nvPr/>
        </p:nvSpPr>
        <p:spPr>
          <a:xfrm>
            <a:off x="10814051" y="3764442"/>
            <a:ext cx="1151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latin typeface="Raleway Light" panose="020B0403030101060003" pitchFamily="34" charset="-52"/>
                <a:ea typeface="PF Centro Sans Pro Light" charset="0"/>
                <a:cs typeface="PF Centro Sans Pro Light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Raleway" panose="020B0503030101060003" pitchFamily="34" charset="-52"/>
              </a:rPr>
              <a:t>к 2030</a:t>
            </a:r>
            <a:r>
              <a:rPr lang="ru-RU" dirty="0">
                <a:solidFill>
                  <a:schemeClr val="bg1"/>
                </a:solidFill>
                <a:latin typeface="Raleway" panose="020B0503030101060003" pitchFamily="34" charset="-52"/>
              </a:rPr>
              <a:t> г.</a:t>
            </a:r>
            <a:endParaRPr lang="en-US" dirty="0">
              <a:solidFill>
                <a:schemeClr val="bg1"/>
              </a:solidFill>
              <a:latin typeface="Raleway" panose="020B0503030101060003" pitchFamily="34" charset="-5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51818FD-AD63-4F1F-B680-195219924DE6}"/>
              </a:ext>
            </a:extLst>
          </p:cNvPr>
          <p:cNvSpPr txBox="1"/>
          <p:nvPr/>
        </p:nvSpPr>
        <p:spPr>
          <a:xfrm>
            <a:off x="7152391" y="4436331"/>
            <a:ext cx="3731510" cy="650107"/>
          </a:xfrm>
          <a:prstGeom prst="rect">
            <a:avLst/>
          </a:prstGeom>
        </p:spPr>
        <p:txBody>
          <a:bodyPr lIns="0" tIns="0" rIns="0" bIns="0"/>
          <a:lstStyle>
            <a:lvl1pPr marL="457177" marR="0" indent="-457177" fontAlgn="auto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RU" sz="18000" b="1" i="0" dirty="0" smtClean="0">
                <a:solidFill>
                  <a:schemeClr val="accent1"/>
                </a:solidFill>
                <a:latin typeface="Raleway" pitchFamily="2" charset="77"/>
              </a:defRPr>
            </a:lvl1pPr>
            <a:lvl2pPr marL="1371531" indent="-4571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lvl4pPr>
            <a:lvl5pPr marL="4114594" indent="-4571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lvl5pPr>
            <a:lvl6pPr marL="5028949" indent="-4571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lvl6pPr>
            <a:lvl7pPr marL="5943303" indent="-4571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lvl7pPr>
            <a:lvl8pPr marL="6857657" indent="-4571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lvl8pPr>
            <a:lvl9pPr marL="7772011" indent="-4571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sz="1800" dirty="0">
                <a:solidFill>
                  <a:schemeClr val="bg1"/>
                </a:solidFill>
                <a:latin typeface="Raleway" panose="020B0503030101060003" pitchFamily="34" charset="-52"/>
              </a:rPr>
              <a:t>до минус </a:t>
            </a:r>
            <a:r>
              <a:rPr lang="ru-RU" sz="4800" dirty="0">
                <a:solidFill>
                  <a:schemeClr val="bg1"/>
                </a:solidFill>
                <a:latin typeface="Raleway" panose="020B0503030101060003" pitchFamily="34" charset="-52"/>
              </a:rPr>
              <a:t>80-100%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A17375F-991E-44B9-A006-EC94E6DE0387}"/>
              </a:ext>
            </a:extLst>
          </p:cNvPr>
          <p:cNvSpPr txBox="1"/>
          <p:nvPr/>
        </p:nvSpPr>
        <p:spPr>
          <a:xfrm>
            <a:off x="7046235" y="2508702"/>
            <a:ext cx="4826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latin typeface="Raleway Light" panose="020B0403030101060003" pitchFamily="34" charset="-52"/>
                <a:ea typeface="PF Centro Sans Pro Light" charset="0"/>
                <a:cs typeface="PF Centro Sans Pro Light" charset="0"/>
              </a:defRPr>
            </a:lvl1pPr>
          </a:lstStyle>
          <a:p>
            <a:r>
              <a:rPr lang="ru-RU" sz="2700" dirty="0">
                <a:solidFill>
                  <a:schemeClr val="bg1"/>
                </a:solidFill>
                <a:latin typeface="Raleway" panose="020B0503030101060003" pitchFamily="34" charset="-52"/>
              </a:rPr>
              <a:t>Ц</a:t>
            </a:r>
            <a:r>
              <a:rPr lang="en-US" sz="2700" dirty="0" err="1">
                <a:solidFill>
                  <a:schemeClr val="bg1"/>
                </a:solidFill>
                <a:latin typeface="Raleway" panose="020B0503030101060003" pitchFamily="34" charset="-52"/>
              </a:rPr>
              <a:t>ели</a:t>
            </a:r>
            <a:r>
              <a:rPr lang="en-US" sz="2700" dirty="0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Raleway" panose="020B0503030101060003" pitchFamily="34" charset="-52"/>
              </a:rPr>
              <a:t>по</a:t>
            </a:r>
            <a:r>
              <a:rPr lang="en-US" sz="2700" dirty="0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Raleway" panose="020B0503030101060003" pitchFamily="34" charset="-52"/>
              </a:rPr>
              <a:t>сокращению</a:t>
            </a:r>
            <a:r>
              <a:rPr lang="en-US" sz="2700" dirty="0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Raleway" panose="020B0503030101060003" pitchFamily="34" charset="-52"/>
              </a:rPr>
              <a:t>выбросов</a:t>
            </a:r>
            <a:r>
              <a:rPr lang="ru-RU" sz="2700" dirty="0">
                <a:solidFill>
                  <a:schemeClr val="bg1"/>
                </a:solidFill>
                <a:latin typeface="Raleway" panose="020B0503030101060003" pitchFamily="34" charset="-52"/>
              </a:rPr>
              <a:t> – диапазон: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9E58EC-D6CD-49CB-BB86-50158F0F19C2}"/>
              </a:ext>
            </a:extLst>
          </p:cNvPr>
          <p:cNvSpPr txBox="1"/>
          <p:nvPr/>
        </p:nvSpPr>
        <p:spPr>
          <a:xfrm>
            <a:off x="7818115" y="5471076"/>
            <a:ext cx="36055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latin typeface="Raleway Light" panose="020B0403030101060003" pitchFamily="34" charset="-52"/>
                <a:ea typeface="PF Centro Sans Pro Light" charset="0"/>
                <a:cs typeface="PF Centro Sans Pro Light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1600" dirty="0">
                <a:solidFill>
                  <a:schemeClr val="bg1"/>
                </a:solidFill>
                <a:latin typeface="Raleway" panose="020B0503030101060003" pitchFamily="34" charset="-52"/>
              </a:rPr>
              <a:t>(по сравнению с объемами 1990 г.)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9E58EC-D6CD-49CB-BB86-50158F0F19C2}"/>
              </a:ext>
            </a:extLst>
          </p:cNvPr>
          <p:cNvSpPr txBox="1"/>
          <p:nvPr/>
        </p:nvSpPr>
        <p:spPr>
          <a:xfrm>
            <a:off x="10814051" y="4617759"/>
            <a:ext cx="1151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latin typeface="Raleway Light" panose="020B0403030101060003" pitchFamily="34" charset="-52"/>
                <a:ea typeface="PF Centro Sans Pro Light" charset="0"/>
                <a:cs typeface="PF Centro Sans Pro Light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Raleway" panose="020B0503030101060003" pitchFamily="34" charset="-52"/>
              </a:rPr>
              <a:t>к 2050 г. </a:t>
            </a:r>
          </a:p>
        </p:txBody>
      </p:sp>
      <p:sp>
        <p:nvSpPr>
          <p:cNvPr id="15" name="Номер слайда 2">
            <a:extLst>
              <a:ext uri="{FF2B5EF4-FFF2-40B4-BE49-F238E27FC236}">
                <a16:creationId xmlns:a16="http://schemas.microsoft.com/office/drawing/2014/main" id="{1F76BA9F-E1D7-41F2-8F1E-58AA4024424A}"/>
              </a:ext>
            </a:extLst>
          </p:cNvPr>
          <p:cNvSpPr txBox="1">
            <a:spLocks/>
          </p:cNvSpPr>
          <p:nvPr/>
        </p:nvSpPr>
        <p:spPr>
          <a:xfrm>
            <a:off x="11353799" y="6398700"/>
            <a:ext cx="464696" cy="365125"/>
          </a:xfrm>
          <a:prstGeom prst="rect">
            <a:avLst/>
          </a:prstGeom>
        </p:spPr>
        <p:txBody>
          <a:bodyPr lIns="0" anchor="ctr">
            <a:noAutofit/>
          </a:bodyPr>
          <a:lstStyle>
            <a:defPPr>
              <a:defRPr lang="en-RU"/>
            </a:defPPr>
            <a:lvl1pPr marL="0" algn="l" defTabSz="914400" rtl="0" eaLnBrk="1" latinLnBrk="0" hangingPunct="1">
              <a:spcBef>
                <a:spcPts val="0"/>
              </a:spcBef>
              <a:defRPr lang="en-RU" sz="1200" b="1" i="0" kern="1200" dirty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E6B01-E144-452C-98B2-A0F6F94C21C1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218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5A45EBD3-CE41-4185-A3FE-A9C50C7AABD8}"/>
              </a:ext>
            </a:extLst>
          </p:cNvPr>
          <p:cNvSpPr/>
          <p:nvPr/>
        </p:nvSpPr>
        <p:spPr>
          <a:xfrm>
            <a:off x="6000750" y="5458752"/>
            <a:ext cx="5684214" cy="269667"/>
          </a:xfrm>
          <a:prstGeom prst="rect">
            <a:avLst/>
          </a:prstGeom>
          <a:solidFill>
            <a:srgbClr val="5AB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7E5BCD3B-7452-43E1-958A-EDA22EBE674F}"/>
              </a:ext>
            </a:extLst>
          </p:cNvPr>
          <p:cNvSpPr/>
          <p:nvPr/>
        </p:nvSpPr>
        <p:spPr>
          <a:xfrm>
            <a:off x="6000750" y="3979613"/>
            <a:ext cx="5684214" cy="269667"/>
          </a:xfrm>
          <a:prstGeom prst="rect">
            <a:avLst/>
          </a:prstGeom>
          <a:solidFill>
            <a:srgbClr val="5AB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FCF71DA6-6741-4593-9578-4ADCCEEC013B}"/>
              </a:ext>
            </a:extLst>
          </p:cNvPr>
          <p:cNvSpPr/>
          <p:nvPr/>
        </p:nvSpPr>
        <p:spPr>
          <a:xfrm>
            <a:off x="6000750" y="627867"/>
            <a:ext cx="5684214" cy="269667"/>
          </a:xfrm>
          <a:prstGeom prst="rect">
            <a:avLst/>
          </a:prstGeom>
          <a:solidFill>
            <a:srgbClr val="5AB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B2CD6844-0C9C-4B96-985E-E0689DF2EFE7}"/>
              </a:ext>
            </a:extLst>
          </p:cNvPr>
          <p:cNvSpPr/>
          <p:nvPr/>
        </p:nvSpPr>
        <p:spPr>
          <a:xfrm>
            <a:off x="6000750" y="2279400"/>
            <a:ext cx="5684214" cy="269667"/>
          </a:xfrm>
          <a:prstGeom prst="rect">
            <a:avLst/>
          </a:prstGeom>
          <a:solidFill>
            <a:srgbClr val="5AB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DBE95F-5156-4645-AA84-75D8BD82380E}"/>
              </a:ext>
            </a:extLst>
          </p:cNvPr>
          <p:cNvSpPr txBox="1"/>
          <p:nvPr/>
        </p:nvSpPr>
        <p:spPr>
          <a:xfrm>
            <a:off x="602673" y="3736116"/>
            <a:ext cx="4807528" cy="14773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898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latin typeface="Raleway" panose="020B0503030101060003" pitchFamily="34" charset="-52"/>
                <a:cs typeface="Arial" pitchFamily="34" charset="0"/>
              </a:rPr>
              <a:t>Тысячи к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Raleway" panose="020B0503030101060003" pitchFamily="34" charset="-52"/>
                <a:ea typeface="+mn-ea"/>
                <a:cs typeface="Arial" pitchFamily="34" charset="0"/>
              </a:rPr>
              <a:t>омпаний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aleway" panose="020B0503030101060003" pitchFamily="34" charset="-52"/>
                <a:ea typeface="+mn-ea"/>
                <a:cs typeface="Arial" pitchFamily="34" charset="0"/>
              </a:rPr>
              <a:t> по всему миру уже приняли обязательства по выходу на углеродную нейтральность</a:t>
            </a:r>
            <a:endParaRPr kumimoji="0" lang="en-GB" sz="2400" b="0" i="0" u="none" strike="noStrike" kern="1200" cap="none" spc="0" normalizeH="0" baseline="30000" noProof="0" dirty="0">
              <a:ln>
                <a:noFill/>
              </a:ln>
              <a:effectLst/>
              <a:uLnTx/>
              <a:uFillTx/>
              <a:latin typeface="Raleway" panose="020B0503030101060003" pitchFamily="34" charset="-52"/>
              <a:ea typeface="+mn-ea"/>
              <a:cs typeface="Arial" pitchFamily="34" charset="0"/>
            </a:endParaRP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6E704FAC-11FA-46B0-BD5A-A40600D9A154}"/>
              </a:ext>
            </a:extLst>
          </p:cNvPr>
          <p:cNvGrpSpPr/>
          <p:nvPr/>
        </p:nvGrpSpPr>
        <p:grpSpPr>
          <a:xfrm>
            <a:off x="6074764" y="2296504"/>
            <a:ext cx="5229295" cy="1420377"/>
            <a:chOff x="6074764" y="1635469"/>
            <a:chExt cx="5229295" cy="1420377"/>
          </a:xfrm>
        </p:grpSpPr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AC2FDDFE-6582-491B-8B62-ACE9206BC198}"/>
                </a:ext>
              </a:extLst>
            </p:cNvPr>
            <p:cNvGrpSpPr/>
            <p:nvPr/>
          </p:nvGrpSpPr>
          <p:grpSpPr>
            <a:xfrm>
              <a:off x="6304975" y="2024474"/>
              <a:ext cx="4999084" cy="1031372"/>
              <a:chOff x="9832262" y="1933672"/>
              <a:chExt cx="3379738" cy="697282"/>
            </a:xfrm>
          </p:grpSpPr>
          <p:pic>
            <p:nvPicPr>
              <p:cNvPr id="7" name="Picture 11" descr="Savings and Information - For Your Home - Duke Energy">
                <a:extLst>
                  <a:ext uri="{FF2B5EF4-FFF2-40B4-BE49-F238E27FC236}">
                    <a16:creationId xmlns:a16="http://schemas.microsoft.com/office/drawing/2014/main" id="{181B9EFD-C8D6-5A43-9B8A-D575B602DD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32262" y="1961934"/>
                <a:ext cx="590840" cy="2970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5" descr="23,000 DTE Energy customers still without power after storm">
                <a:extLst>
                  <a:ext uri="{FF2B5EF4-FFF2-40B4-BE49-F238E27FC236}">
                    <a16:creationId xmlns:a16="http://schemas.microsoft.com/office/drawing/2014/main" id="{5DAF743C-4C06-6D43-8C51-4D7036BFEB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73911" y="1933672"/>
                <a:ext cx="471436" cy="3535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7" descr="Dominion Energy - Wikipedia">
                <a:extLst>
                  <a:ext uri="{FF2B5EF4-FFF2-40B4-BE49-F238E27FC236}">
                    <a16:creationId xmlns:a16="http://schemas.microsoft.com/office/drawing/2014/main" id="{86697C7B-DD3E-3744-925A-BA83802C16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04687" y="2394766"/>
                <a:ext cx="650182" cy="2302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37" descr="NextEra Energy - Wikipedia">
                <a:extLst>
                  <a:ext uri="{FF2B5EF4-FFF2-40B4-BE49-F238E27FC236}">
                    <a16:creationId xmlns:a16="http://schemas.microsoft.com/office/drawing/2014/main" id="{9FFE9B41-E528-AF48-A5B1-27CEA59872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73911" y="2388852"/>
                <a:ext cx="549196" cy="2421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24">
                <a:extLst>
                  <a:ext uri="{FF2B5EF4-FFF2-40B4-BE49-F238E27FC236}">
                    <a16:creationId xmlns:a16="http://schemas.microsoft.com/office/drawing/2014/main" id="{06702630-654C-894F-9B20-CE54A8AA34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79782" y="2026150"/>
                <a:ext cx="693998" cy="1686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31">
                <a:extLst>
                  <a:ext uri="{FF2B5EF4-FFF2-40B4-BE49-F238E27FC236}">
                    <a16:creationId xmlns:a16="http://schemas.microsoft.com/office/drawing/2014/main" id="{102867B6-E705-694C-B0B5-34D1EA006A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34736" y="2422802"/>
                <a:ext cx="477264" cy="1742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33" descr="EDF Logo Vector (.EPS) Free Download">
                <a:extLst>
                  <a:ext uri="{FF2B5EF4-FFF2-40B4-BE49-F238E27FC236}">
                    <a16:creationId xmlns:a16="http://schemas.microsoft.com/office/drawing/2014/main" id="{0663D16A-2CAE-8242-8D06-742A04B577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527" b="96947" l="3627" r="95855">
                            <a14:foregroundMark x1="8808" y1="75954" x2="5181" y2="89695"/>
                            <a14:foregroundMark x1="14508" y1="75573" x2="27979" y2="74427"/>
                            <a14:foregroundMark x1="30052" y1="80916" x2="30052" y2="80916"/>
                            <a14:foregroundMark x1="29016" y1="79771" x2="29016" y2="79771"/>
                            <a14:foregroundMark x1="24352" y1="75954" x2="27979" y2="80534"/>
                            <a14:foregroundMark x1="13990" y1="85496" x2="34715" y2="87023"/>
                            <a14:foregroundMark x1="7772" y1="92366" x2="29534" y2="96183"/>
                            <a14:foregroundMark x1="41451" y1="97328" x2="54404" y2="97328"/>
                            <a14:foregroundMark x1="83420" y1="77099" x2="82902" y2="95802"/>
                            <a14:foregroundMark x1="96891" y1="75573" x2="96891" y2="75573"/>
                            <a14:foregroundMark x1="70984" y1="51145" x2="75130" y2="58015"/>
                            <a14:foregroundMark x1="39378" y1="48092" x2="22798" y2="61069"/>
                            <a14:foregroundMark x1="58549" y1="45038" x2="58031" y2="44275"/>
                            <a14:foregroundMark x1="16580" y1="53435" x2="13990" y2="53435"/>
                            <a14:foregroundMark x1="7772" y1="26336" x2="32642" y2="30534"/>
                            <a14:foregroundMark x1="47668" y1="5725" x2="49223" y2="19466"/>
                            <a14:foregroundMark x1="69948" y1="28244" x2="91192" y2="29008"/>
                            <a14:foregroundMark x1="54404" y1="3053" x2="56477" y2="152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42338" y="1976417"/>
                <a:ext cx="197484" cy="2680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35">
                <a:extLst>
                  <a:ext uri="{FF2B5EF4-FFF2-40B4-BE49-F238E27FC236}">
                    <a16:creationId xmlns:a16="http://schemas.microsoft.com/office/drawing/2014/main" id="{5BB03C28-D754-A34A-B645-F372ED9796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78136" y="2426467"/>
                <a:ext cx="572778" cy="1668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39" descr="iberdrola-logo - Vigeo Eiris">
                <a:extLst>
                  <a:ext uri="{FF2B5EF4-FFF2-40B4-BE49-F238E27FC236}">
                    <a16:creationId xmlns:a16="http://schemas.microsoft.com/office/drawing/2014/main" id="{DF6DB08F-47DC-FD4B-BF3A-3DF851C93B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091" b="94737" l="6055" r="94727">
                            <a14:foregroundMark x1="9766" y1="30144" x2="7031" y2="39713"/>
                            <a14:foregroundMark x1="6055" y1="59809" x2="6055" y2="66029"/>
                            <a14:foregroundMark x1="12891" y1="77512" x2="14258" y2="91388"/>
                            <a14:foregroundMark x1="18555" y1="75120" x2="17773" y2="94258"/>
                            <a14:foregroundMark x1="27930" y1="75120" x2="28320" y2="88995"/>
                            <a14:foregroundMark x1="37891" y1="76555" x2="37695" y2="91388"/>
                            <a14:foregroundMark x1="47852" y1="75120" x2="47852" y2="90909"/>
                            <a14:foregroundMark x1="59570" y1="74641" x2="58789" y2="95215"/>
                            <a14:foregroundMark x1="70508" y1="75120" x2="67188" y2="81818"/>
                            <a14:foregroundMark x1="82031" y1="76077" x2="82227" y2="91388"/>
                            <a14:foregroundMark x1="90625" y1="74163" x2="89258" y2="88995"/>
                            <a14:foregroundMark x1="93359" y1="76555" x2="94727" y2="8277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520649" y="2009681"/>
                <a:ext cx="493770" cy="2015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46487EF-C6D2-1A4E-B732-B05EDB744247}"/>
                </a:ext>
              </a:extLst>
            </p:cNvPr>
            <p:cNvSpPr txBox="1"/>
            <p:nvPr/>
          </p:nvSpPr>
          <p:spPr>
            <a:xfrm>
              <a:off x="6074764" y="1635469"/>
              <a:ext cx="2753959" cy="21544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rtlCol="0">
              <a:spAutoFit/>
            </a:bodyPr>
            <a:lstStyle/>
            <a:p>
              <a:pPr marL="0" marR="0" lvl="0" indent="0" algn="l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 panose="020B0503030101060003" pitchFamily="34" charset="-52"/>
                  <a:ea typeface="+mn-ea"/>
                  <a:cs typeface="Arial" pitchFamily="34" charset="0"/>
                </a:rPr>
                <a:t>Энергетические компании</a:t>
              </a:r>
              <a:endParaRPr kumimoji="0" lang="en-GB" sz="14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anose="020B0503030101060003" pitchFamily="34" charset="-52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5691BE19-68BD-4ADC-8A78-A4CD8EFC39A2}"/>
              </a:ext>
            </a:extLst>
          </p:cNvPr>
          <p:cNvGrpSpPr/>
          <p:nvPr/>
        </p:nvGrpSpPr>
        <p:grpSpPr>
          <a:xfrm>
            <a:off x="6074764" y="659161"/>
            <a:ext cx="5573225" cy="1313702"/>
            <a:chOff x="6111739" y="195611"/>
            <a:chExt cx="5573225" cy="1313702"/>
          </a:xfrm>
        </p:grpSpPr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5F779949-839A-46D8-BBCD-6C1932C60965}"/>
                </a:ext>
              </a:extLst>
            </p:cNvPr>
            <p:cNvGrpSpPr/>
            <p:nvPr/>
          </p:nvGrpSpPr>
          <p:grpSpPr>
            <a:xfrm>
              <a:off x="6268184" y="589620"/>
              <a:ext cx="5416780" cy="919693"/>
              <a:chOff x="7240913" y="1967395"/>
              <a:chExt cx="3941806" cy="669263"/>
            </a:xfrm>
          </p:grpSpPr>
          <p:pic>
            <p:nvPicPr>
              <p:cNvPr id="17" name="Picture 26" descr="British Airways 48174 Vector Logo - Download Free SVG Icon ...">
                <a:extLst>
                  <a:ext uri="{FF2B5EF4-FFF2-40B4-BE49-F238E27FC236}">
                    <a16:creationId xmlns:a16="http://schemas.microsoft.com/office/drawing/2014/main" id="{9A3F48CF-0DCE-C34F-9ECB-9C0C723278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8018" b="28018"/>
              <a:stretch/>
            </p:blipFill>
            <p:spPr bwMode="auto">
              <a:xfrm>
                <a:off x="7240913" y="1967395"/>
                <a:ext cx="653261" cy="2872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9" descr="Qantas vector logo - Qantas logo vector free download">
                <a:extLst>
                  <a:ext uri="{FF2B5EF4-FFF2-40B4-BE49-F238E27FC236}">
                    <a16:creationId xmlns:a16="http://schemas.microsoft.com/office/drawing/2014/main" id="{D029FF76-B081-DE44-BBAF-2A6A81113F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00801" y="2295954"/>
                <a:ext cx="340706" cy="340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33" descr="Etihad Airways - Wikipedia">
                <a:extLst>
                  <a:ext uri="{FF2B5EF4-FFF2-40B4-BE49-F238E27FC236}">
                    <a16:creationId xmlns:a16="http://schemas.microsoft.com/office/drawing/2014/main" id="{407B96C6-DB73-EF4E-99C1-D6F04FC22F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84493" y="1973317"/>
                <a:ext cx="444720" cy="2753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35" descr="Aer Lingus unveils rebrand as it aims for transatlantic growth ...">
                <a:extLst>
                  <a:ext uri="{FF2B5EF4-FFF2-40B4-BE49-F238E27FC236}">
                    <a16:creationId xmlns:a16="http://schemas.microsoft.com/office/drawing/2014/main" id="{712B5939-6F90-694E-9FD9-564B886809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671431" y="2385038"/>
                <a:ext cx="661418" cy="1625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37" descr="logo iberia - Gluten Free Adventures">
                <a:extLst>
                  <a:ext uri="{FF2B5EF4-FFF2-40B4-BE49-F238E27FC236}">
                    <a16:creationId xmlns:a16="http://schemas.microsoft.com/office/drawing/2014/main" id="{3E9A400A-6B75-C14F-8F23-796D14DB18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508982" y="1979644"/>
                <a:ext cx="420330" cy="2627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43" descr="50% en Mai 2020 • Code promo Vueling Valide | OffresAsaisir.fr">
                <a:extLst>
                  <a:ext uri="{FF2B5EF4-FFF2-40B4-BE49-F238E27FC236}">
                    <a16:creationId xmlns:a16="http://schemas.microsoft.com/office/drawing/2014/main" id="{3E022DB5-DE33-EA40-94B6-DE36EC17B5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0733" y="2358872"/>
                <a:ext cx="570757" cy="2148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45" descr="Air France - Member of the World Alliance">
                <a:extLst>
                  <a:ext uri="{FF2B5EF4-FFF2-40B4-BE49-F238E27FC236}">
                    <a16:creationId xmlns:a16="http://schemas.microsoft.com/office/drawing/2014/main" id="{2C391D89-5DCD-7149-B9B9-BC84D30F38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0072730" y="2025688"/>
                <a:ext cx="1109989" cy="1706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47" descr="EasyJet logo | 3D Warehouse">
                <a:extLst>
                  <a:ext uri="{FF2B5EF4-FFF2-40B4-BE49-F238E27FC236}">
                    <a16:creationId xmlns:a16="http://schemas.microsoft.com/office/drawing/2014/main" id="{460086B8-185D-D04A-808A-A216DC7A26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678821" y="2030433"/>
                <a:ext cx="681746" cy="1611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979372A-F37E-2F4F-9D4C-C8F690C5E9EF}"/>
                </a:ext>
              </a:extLst>
            </p:cNvPr>
            <p:cNvSpPr txBox="1"/>
            <p:nvPr/>
          </p:nvSpPr>
          <p:spPr>
            <a:xfrm>
              <a:off x="6111739" y="195611"/>
              <a:ext cx="1569340" cy="21544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rtlCol="0">
              <a:spAutoFit/>
            </a:bodyPr>
            <a:lstStyle/>
            <a:p>
              <a:pPr marL="0" marR="0" lvl="0" indent="0" algn="l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 panose="020B0503030101060003" pitchFamily="34" charset="-52"/>
                  <a:ea typeface="+mn-ea"/>
                  <a:cs typeface="Arial" pitchFamily="34" charset="0"/>
                </a:rPr>
                <a:t>Авиакомпании</a:t>
              </a:r>
              <a:endParaRPr kumimoji="0" lang="en-GB" sz="14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anose="020B0503030101060003" pitchFamily="34" charset="-52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1AE77657-3611-4E36-83F5-29BD24E053B7}"/>
              </a:ext>
            </a:extLst>
          </p:cNvPr>
          <p:cNvGrpSpPr/>
          <p:nvPr/>
        </p:nvGrpSpPr>
        <p:grpSpPr>
          <a:xfrm>
            <a:off x="6074764" y="5482600"/>
            <a:ext cx="5394928" cy="882549"/>
            <a:chOff x="6795069" y="4318695"/>
            <a:chExt cx="5394928" cy="882549"/>
          </a:xfrm>
        </p:grpSpPr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2A8E0F00-93D9-4305-9173-863C98317FED}"/>
                </a:ext>
              </a:extLst>
            </p:cNvPr>
            <p:cNvGrpSpPr/>
            <p:nvPr/>
          </p:nvGrpSpPr>
          <p:grpSpPr>
            <a:xfrm>
              <a:off x="6889852" y="4732502"/>
              <a:ext cx="5278355" cy="468742"/>
              <a:chOff x="7364331" y="4094040"/>
              <a:chExt cx="3453741" cy="306708"/>
            </a:xfrm>
          </p:grpSpPr>
          <p:pic>
            <p:nvPicPr>
              <p:cNvPr id="26" name="Picture 50">
                <a:extLst>
                  <a:ext uri="{FF2B5EF4-FFF2-40B4-BE49-F238E27FC236}">
                    <a16:creationId xmlns:a16="http://schemas.microsoft.com/office/drawing/2014/main" id="{952CAF25-1AA2-ED42-BE72-7E315B81B0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64331" y="4094040"/>
                <a:ext cx="396946" cy="3067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52" descr="Vale – Logos Download">
                <a:extLst>
                  <a:ext uri="{FF2B5EF4-FFF2-40B4-BE49-F238E27FC236}">
                    <a16:creationId xmlns:a16="http://schemas.microsoft.com/office/drawing/2014/main" id="{625539C3-F474-1242-8406-98E0A1A9B4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27412" y="4151989"/>
                <a:ext cx="490660" cy="1908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54" descr="Heidelberg Cement India expectes to grow about 7pct in FY17">
                <a:extLst>
                  <a:ext uri="{FF2B5EF4-FFF2-40B4-BE49-F238E27FC236}">
                    <a16:creationId xmlns:a16="http://schemas.microsoft.com/office/drawing/2014/main" id="{3B42D27F-AA70-8C4C-9604-7AC1BFBFDE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917483" y="4164185"/>
                <a:ext cx="693134" cy="1664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58" descr="Rio Tinto logo vector in (.EPS, .AI, .CDR) free download">
                <a:extLst>
                  <a:ext uri="{FF2B5EF4-FFF2-40B4-BE49-F238E27FC236}">
                    <a16:creationId xmlns:a16="http://schemas.microsoft.com/office/drawing/2014/main" id="{CB8D3736-C982-D949-8132-025CFF7DAA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33383" b="33383"/>
              <a:stretch/>
            </p:blipFill>
            <p:spPr bwMode="auto">
              <a:xfrm>
                <a:off x="9542351" y="4142697"/>
                <a:ext cx="630066" cy="2093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61" descr="Corporate Home - CEMEX">
                <a:extLst>
                  <a:ext uri="{FF2B5EF4-FFF2-40B4-BE49-F238E27FC236}">
                    <a16:creationId xmlns:a16="http://schemas.microsoft.com/office/drawing/2014/main" id="{309BB91E-9E3C-BE4C-B313-8CB9F2B35E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780110" y="4153164"/>
                <a:ext cx="607246" cy="1884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D5C50E6-A028-9F42-A0C7-C14DF3A4EE57}"/>
                </a:ext>
              </a:extLst>
            </p:cNvPr>
            <p:cNvSpPr txBox="1"/>
            <p:nvPr/>
          </p:nvSpPr>
          <p:spPr>
            <a:xfrm>
              <a:off x="6795069" y="4318695"/>
              <a:ext cx="5394928" cy="21544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>
              <a:spAutoFit/>
            </a:bodyPr>
            <a:lstStyle/>
            <a:p>
              <a:pPr marL="0" marR="0" lvl="0" indent="0" algn="l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 panose="020B0503030101060003" pitchFamily="34" charset="-52"/>
                  <a:ea typeface="+mn-ea"/>
                  <a:cs typeface="Arial" pitchFamily="34" charset="0"/>
                </a:rPr>
                <a:t>Добыча полезных</a:t>
              </a:r>
              <a:r>
                <a:rPr kumimoji="0" lang="en-US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 panose="020B0503030101060003" pitchFamily="34" charset="-52"/>
                  <a:ea typeface="+mn-ea"/>
                  <a:cs typeface="Arial" pitchFamily="34" charset="0"/>
                </a:rPr>
                <a:t> </a:t>
              </a:r>
              <a:r>
                <a:rPr kumimoji="0" lang="ru-RU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 panose="020B0503030101060003" pitchFamily="34" charset="-52"/>
                  <a:ea typeface="+mn-ea"/>
                  <a:cs typeface="Arial" pitchFamily="34" charset="0"/>
                </a:rPr>
                <a:t>ископаемых</a:t>
              </a:r>
              <a:endParaRPr kumimoji="0" lang="en-GB" sz="14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anose="020B0503030101060003" pitchFamily="34" charset="-52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8792E563-2B8E-4D66-9214-8906C2D2E9A4}"/>
              </a:ext>
            </a:extLst>
          </p:cNvPr>
          <p:cNvGrpSpPr/>
          <p:nvPr/>
        </p:nvGrpSpPr>
        <p:grpSpPr>
          <a:xfrm>
            <a:off x="6074764" y="4022713"/>
            <a:ext cx="5293104" cy="1036972"/>
            <a:chOff x="5665199" y="3558262"/>
            <a:chExt cx="5293104" cy="1036972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3C4781F-F9E7-8140-B790-38306E09A2E1}"/>
                </a:ext>
              </a:extLst>
            </p:cNvPr>
            <p:cNvSpPr txBox="1"/>
            <p:nvPr/>
          </p:nvSpPr>
          <p:spPr>
            <a:xfrm>
              <a:off x="5665199" y="3558262"/>
              <a:ext cx="5110289" cy="21544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>
              <a:spAutoFit/>
            </a:bodyPr>
            <a:lstStyle/>
            <a:p>
              <a:pPr marL="0" marR="0" lvl="0" indent="0" algn="l" defTabSz="898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 panose="020B0503030101060003" pitchFamily="34" charset="-52"/>
                  <a:ea typeface="+mn-ea"/>
                  <a:cs typeface="Arial" pitchFamily="34" charset="0"/>
                </a:rPr>
                <a:t>Автомобилестроение и логистика</a:t>
              </a:r>
              <a:endParaRPr kumimoji="0" lang="en-GB" sz="14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anose="020B0503030101060003" pitchFamily="34" charset="-52"/>
                <a:ea typeface="+mn-ea"/>
                <a:cs typeface="Arial" pitchFamily="34" charset="0"/>
              </a:endParaRPr>
            </a:p>
          </p:txBody>
        </p: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B535CF60-407E-473E-B036-4E1CD03AC800}"/>
                </a:ext>
              </a:extLst>
            </p:cNvPr>
            <p:cNvGrpSpPr/>
            <p:nvPr/>
          </p:nvGrpSpPr>
          <p:grpSpPr>
            <a:xfrm>
              <a:off x="5675985" y="4054511"/>
              <a:ext cx="5282318" cy="540723"/>
              <a:chOff x="9373316" y="4138676"/>
              <a:chExt cx="4368078" cy="447137"/>
            </a:xfrm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6ABD8EA6-CC88-AD4B-9222-D7C064015B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373316" y="4210925"/>
                <a:ext cx="785296" cy="302639"/>
              </a:xfrm>
              <a:prstGeom prst="rect">
                <a:avLst/>
              </a:prstGeom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07C2A05-F26F-8340-B911-EBF6354B7B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160998" y="4138676"/>
                <a:ext cx="464382" cy="447137"/>
              </a:xfrm>
              <a:prstGeom prst="rect">
                <a:avLst/>
              </a:prstGeom>
            </p:spPr>
          </p:pic>
          <p:pic>
            <p:nvPicPr>
              <p:cNvPr id="35" name="Рисунок 34" descr="Изображение выглядит как текст, коллекция картинок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8127B87-C72E-7E4A-ADA8-8D7F886039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98100" y="4225949"/>
                <a:ext cx="746268" cy="272589"/>
              </a:xfrm>
              <a:prstGeom prst="rect">
                <a:avLst/>
              </a:prstGeom>
            </p:spPr>
          </p:pic>
          <p:pic>
            <p:nvPicPr>
              <p:cNvPr id="36" name="Рисунок 35" descr="Изображение выглядит как текст, знак, коллекция карти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6EE01B0-7099-DA40-BFA3-1D375A8CD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886453" y="4243071"/>
                <a:ext cx="854941" cy="238347"/>
              </a:xfrm>
              <a:prstGeom prst="rect">
                <a:avLst/>
              </a:prstGeom>
            </p:spPr>
          </p:pic>
          <p:pic>
            <p:nvPicPr>
              <p:cNvPr id="37" name="Рисунок 36">
                <a:extLst>
                  <a:ext uri="{FF2B5EF4-FFF2-40B4-BE49-F238E27FC236}">
                    <a16:creationId xmlns:a16="http://schemas.microsoft.com/office/drawing/2014/main" id="{6DEE9850-7D8A-0544-9E85-1EEC18EE9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438431" y="4217986"/>
                <a:ext cx="436673" cy="288516"/>
              </a:xfrm>
              <a:prstGeom prst="rect">
                <a:avLst/>
              </a:prstGeom>
            </p:spPr>
          </p:pic>
        </p:grp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9E43DA-165A-0D4C-9DC4-11688FF92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97" y="717743"/>
            <a:ext cx="4932424" cy="2229258"/>
          </a:xfrm>
        </p:spPr>
        <p:txBody>
          <a:bodyPr/>
          <a:lstStyle/>
          <a:p>
            <a:r>
              <a:rPr lang="ru-RU" dirty="0"/>
              <a:t>Потребители во всех ключевых сегментах активно уходят от ископаемых источников энергии/ энергоносителей</a:t>
            </a:r>
          </a:p>
        </p:txBody>
      </p:sp>
      <p:sp>
        <p:nvSpPr>
          <p:cNvPr id="51" name="Номер слайда 2">
            <a:extLst>
              <a:ext uri="{FF2B5EF4-FFF2-40B4-BE49-F238E27FC236}">
                <a16:creationId xmlns:a16="http://schemas.microsoft.com/office/drawing/2014/main" id="{AC0CB13B-44EB-4801-B9C0-7ED7EC40310C}"/>
              </a:ext>
            </a:extLst>
          </p:cNvPr>
          <p:cNvSpPr txBox="1">
            <a:spLocks/>
          </p:cNvSpPr>
          <p:nvPr/>
        </p:nvSpPr>
        <p:spPr>
          <a:xfrm>
            <a:off x="11353799" y="6398700"/>
            <a:ext cx="464696" cy="365125"/>
          </a:xfrm>
          <a:prstGeom prst="rect">
            <a:avLst/>
          </a:prstGeom>
        </p:spPr>
        <p:txBody>
          <a:bodyPr lIns="0" anchor="ctr">
            <a:noAutofit/>
          </a:bodyPr>
          <a:lstStyle>
            <a:defPPr>
              <a:defRPr lang="en-RU"/>
            </a:defPPr>
            <a:lvl1pPr marL="0" algn="l" defTabSz="914400" rtl="0" eaLnBrk="1" latinLnBrk="0" hangingPunct="1">
              <a:spcBef>
                <a:spcPts val="0"/>
              </a:spcBef>
              <a:defRPr lang="en-RU" sz="1200" b="1" i="0" kern="1200" dirty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E6B01-E144-452C-98B2-A0F6F94C21C1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788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D228EB-58D4-A146-A929-9298674D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143" y="520700"/>
            <a:ext cx="11228566" cy="1008041"/>
          </a:xfrm>
        </p:spPr>
        <p:txBody>
          <a:bodyPr>
            <a:normAutofit fontScale="90000"/>
          </a:bodyPr>
          <a:lstStyle/>
          <a:p>
            <a:r>
              <a:rPr lang="ru-RU" dirty="0"/>
              <a:t>Инвесторы повышают требования по </a:t>
            </a:r>
            <a:r>
              <a:rPr lang="en-US" dirty="0"/>
              <a:t>ESG</a:t>
            </a:r>
            <a:r>
              <a:rPr lang="ru-RU" dirty="0"/>
              <a:t> и массово выходят из угольных и, все чаще, нефтегазовых проектов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6C9B0A0D-0201-CF42-BD21-6CD5C459F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4772" y="1990865"/>
            <a:ext cx="6467135" cy="4280626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lnSpc>
                <a:spcPct val="120000"/>
              </a:lnSpc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dirty="0"/>
              <a:t>Порядка </a:t>
            </a:r>
            <a:r>
              <a:rPr lang="en-US" dirty="0"/>
              <a:t>$90 </a:t>
            </a:r>
            <a:r>
              <a:rPr lang="ru-RU" dirty="0"/>
              <a:t>трлн под управлением фондов входящих в  организацию «</a:t>
            </a:r>
            <a:r>
              <a:rPr lang="en-US" dirty="0"/>
              <a:t>Principles for responsible investment</a:t>
            </a:r>
            <a:r>
              <a:rPr lang="ru-RU" dirty="0"/>
              <a:t>».  Ключевой элемент повестки – климат</a:t>
            </a:r>
          </a:p>
          <a:p>
            <a:pPr marL="342900" indent="-342900">
              <a:lnSpc>
                <a:spcPct val="120000"/>
              </a:lnSpc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/>
              <a:t>Institutional Investors Group on climate Change </a:t>
            </a:r>
            <a:r>
              <a:rPr lang="ru-RU" dirty="0"/>
              <a:t>оказывают давление на 60 крупных международных банков</a:t>
            </a:r>
          </a:p>
          <a:p>
            <a:pPr marL="342900" indent="-342900">
              <a:lnSpc>
                <a:spcPct val="120000"/>
              </a:lnSpc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dirty="0"/>
              <a:t>Центральные банки пробуют оценивать климатические риски</a:t>
            </a:r>
          </a:p>
          <a:p>
            <a:pPr marL="342900" indent="-342900">
              <a:lnSpc>
                <a:spcPct val="120000"/>
              </a:lnSpc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dirty="0"/>
              <a:t>Стандарт </a:t>
            </a:r>
            <a:r>
              <a:rPr lang="en-US" dirty="0"/>
              <a:t>Task force on Climate-related Financial Disclosure (TCFD) </a:t>
            </a:r>
          </a:p>
          <a:p>
            <a:pPr marL="342900" indent="-342900">
              <a:lnSpc>
                <a:spcPct val="120000"/>
              </a:lnSpc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dirty="0"/>
              <a:t>Около 60 бирж в мире имеет тот или иной </a:t>
            </a:r>
            <a:r>
              <a:rPr lang="en-US" dirty="0"/>
              <a:t>ESG </a:t>
            </a:r>
            <a:r>
              <a:rPr lang="ru-RU" dirty="0"/>
              <a:t> критерий</a:t>
            </a:r>
            <a:endParaRPr lang="en-US" dirty="0"/>
          </a:p>
          <a:p>
            <a:pPr marL="342900" indent="-342900">
              <a:lnSpc>
                <a:spcPct val="120000"/>
              </a:lnSpc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/>
              <a:t>ESG </a:t>
            </a:r>
            <a:r>
              <a:rPr lang="ru-RU" dirty="0"/>
              <a:t>инвестирование не увеличивает средние доходности но может снижать некоторые риски</a:t>
            </a:r>
          </a:p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5AC214D-FFDF-5A4C-8A12-E5CC2ACA94B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marL="4763" indent="-4763">
              <a:lnSpc>
                <a:spcPct val="90000"/>
              </a:lnSpc>
            </a:pPr>
            <a:r>
              <a:rPr lang="ru-RU" b="0" dirty="0"/>
              <a:t>Источник: Финансовый Центр СКОЛКОВО-РЭШ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C68294-06C6-0643-8245-6BEBABDEF21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6B9C5C9-860D-A248-8A59-A976BD8EEA31}" type="slidenum">
              <a:rPr lang="en-RU" sz="1000" b="0" smtClean="0"/>
              <a:pPr/>
              <a:t>7</a:t>
            </a:fld>
            <a:endParaRPr lang="en-RU" sz="1000" b="0" i="0" kern="1200" dirty="0">
              <a:solidFill>
                <a:schemeClr val="tx1"/>
              </a:solidFill>
              <a:latin typeface="Raleway" pitchFamily="2" charset="77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825F288-7B27-D743-AA43-D9CDBE712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3707" y="2544063"/>
            <a:ext cx="4403521" cy="294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16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European Green Deal Sets Out how to Make Europe the First ...">
            <a:extLst>
              <a:ext uri="{FF2B5EF4-FFF2-40B4-BE49-F238E27FC236}">
                <a16:creationId xmlns:a16="http://schemas.microsoft.com/office/drawing/2014/main" id="{6361E08D-1239-4279-9C77-E71B2FF114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9" b="19369"/>
          <a:stretch/>
        </p:blipFill>
        <p:spPr bwMode="auto">
          <a:xfrm>
            <a:off x="0" y="0"/>
            <a:ext cx="6093863" cy="211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7877D96-D858-4F12-81AE-23A5BE1A539B}"/>
              </a:ext>
            </a:extLst>
          </p:cNvPr>
          <p:cNvSpPr/>
          <p:nvPr/>
        </p:nvSpPr>
        <p:spPr>
          <a:xfrm>
            <a:off x="488631" y="2472242"/>
            <a:ext cx="51166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b="1" dirty="0">
                <a:solidFill>
                  <a:srgbClr val="000000"/>
                </a:solidFill>
                <a:latin typeface="Arial"/>
              </a:rPr>
              <a:t>Климатическая нейтральность </a:t>
            </a:r>
            <a:r>
              <a:rPr lang="ru-RU" sz="2400" dirty="0">
                <a:solidFill>
                  <a:srgbClr val="000000"/>
                </a:solidFill>
                <a:latin typeface="Arial"/>
              </a:rPr>
              <a:t>к 2050 году (нулевые выбросы всех парниковых газов)</a:t>
            </a:r>
          </a:p>
          <a:p>
            <a:pPr>
              <a:spcAft>
                <a:spcPts val="1200"/>
              </a:spcAft>
            </a:pPr>
            <a:r>
              <a:rPr lang="ru-RU" sz="2400" b="1" dirty="0">
                <a:solidFill>
                  <a:srgbClr val="000000"/>
                </a:solidFill>
                <a:latin typeface="Arial"/>
              </a:rPr>
              <a:t>Пограничное углеродное регулирование </a:t>
            </a:r>
            <a:r>
              <a:rPr lang="ru-RU" sz="2400" dirty="0">
                <a:solidFill>
                  <a:srgbClr val="000000"/>
                </a:solidFill>
                <a:latin typeface="Arial"/>
              </a:rPr>
              <a:t>(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Carbon Border Adjustment Mechanism)</a:t>
            </a:r>
            <a:endParaRPr lang="ru-RU" sz="2400" dirty="0">
              <a:solidFill>
                <a:srgbClr val="000000"/>
              </a:solidFill>
              <a:latin typeface="Arial"/>
            </a:endParaRPr>
          </a:p>
          <a:p>
            <a:pPr>
              <a:spcAft>
                <a:spcPts val="1200"/>
              </a:spcAft>
            </a:pPr>
            <a:r>
              <a:rPr lang="ru-RU" sz="2400" b="1" dirty="0">
                <a:solidFill>
                  <a:srgbClr val="000000"/>
                </a:solidFill>
                <a:latin typeface="Arial"/>
              </a:rPr>
              <a:t>Сокращение потребления энергии</a:t>
            </a:r>
            <a:r>
              <a:rPr lang="ru-RU" sz="2400" dirty="0">
                <a:solidFill>
                  <a:srgbClr val="000000"/>
                </a:solidFill>
                <a:latin typeface="Arial"/>
              </a:rPr>
              <a:t>, переход на возобновляемую энергетику и синтетические топлива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3E121BC-5B94-4E59-8381-21E09DF8DB52}"/>
              </a:ext>
            </a:extLst>
          </p:cNvPr>
          <p:cNvSpPr/>
          <p:nvPr/>
        </p:nvSpPr>
        <p:spPr>
          <a:xfrm>
            <a:off x="7613582" y="2924629"/>
            <a:ext cx="425297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600"/>
              </a:spcAft>
            </a:pPr>
            <a:r>
              <a:rPr lang="ru-RU" sz="2400" b="1" dirty="0">
                <a:solidFill>
                  <a:schemeClr val="bg1"/>
                </a:solidFill>
                <a:latin typeface="Arial"/>
              </a:rPr>
              <a:t>Сокращение спроса на углеводороды (уголь, нефть и газ)</a:t>
            </a:r>
          </a:p>
          <a:p>
            <a:pPr>
              <a:spcAft>
                <a:spcPts val="3600"/>
              </a:spcAft>
            </a:pPr>
            <a:r>
              <a:rPr lang="en-US" sz="2400" b="1" dirty="0">
                <a:solidFill>
                  <a:schemeClr val="bg1"/>
                </a:solidFill>
                <a:latin typeface="Arial"/>
              </a:rPr>
              <a:t>C</a:t>
            </a:r>
            <a:r>
              <a:rPr lang="ru-RU" sz="2400" b="1" dirty="0" err="1">
                <a:solidFill>
                  <a:schemeClr val="bg1"/>
                </a:solidFill>
                <a:latin typeface="Arial"/>
              </a:rPr>
              <a:t>окращение</a:t>
            </a:r>
            <a:r>
              <a:rPr lang="ru-RU" sz="2400" b="1" dirty="0">
                <a:solidFill>
                  <a:schemeClr val="bg1"/>
                </a:solidFill>
                <a:latin typeface="Arial"/>
              </a:rPr>
              <a:t> спроса на продукты металлургии, химии с высоким углеродным следом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BFF26EF3-FB13-4E09-B74B-45CD5CF7916A}"/>
              </a:ext>
            </a:extLst>
          </p:cNvPr>
          <p:cNvSpPr txBox="1">
            <a:spLocks/>
          </p:cNvSpPr>
          <p:nvPr/>
        </p:nvSpPr>
        <p:spPr>
          <a:xfrm>
            <a:off x="6333423" y="547136"/>
            <a:ext cx="5858577" cy="13335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ru-RU" sz="3600" dirty="0">
                <a:solidFill>
                  <a:schemeClr val="bg1"/>
                </a:solidFill>
                <a:latin typeface="Arial"/>
              </a:rPr>
              <a:t>Долгосрочные вызовы  для России</a:t>
            </a:r>
          </a:p>
        </p:txBody>
      </p:sp>
      <p:pic>
        <p:nvPicPr>
          <p:cNvPr id="11" name="Рисунок 10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009DBC5-7137-48C8-A490-9C8D01EB10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1420" y="3169571"/>
            <a:ext cx="792965" cy="792965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арел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DCDF3A7-F424-4089-9869-BB5868CAB6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1420" y="4716999"/>
            <a:ext cx="925208" cy="92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08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9AAB58-DA16-4D58-86A4-B177DF52AE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8576"/>
            <a:ext cx="12192000" cy="6858000"/>
          </a:xfrm>
          <a:prstGeom prst="rect">
            <a:avLst/>
          </a:prstGeom>
        </p:spPr>
      </p:pic>
      <p:sp>
        <p:nvSpPr>
          <p:cNvPr id="2" name="Текст 1">
            <a:extLst>
              <a:ext uri="{FF2B5EF4-FFF2-40B4-BE49-F238E27FC236}">
                <a16:creationId xmlns:a16="http://schemas.microsoft.com/office/drawing/2014/main" id="{7A3F687E-B3A6-9C40-8F1A-97459E98BE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721" y="1581365"/>
            <a:ext cx="10869027" cy="2874963"/>
          </a:xfrm>
        </p:spPr>
        <p:txBody>
          <a:bodyPr/>
          <a:lstStyle/>
          <a:p>
            <a:r>
              <a:rPr lang="ru-RU" b="0" dirty="0">
                <a:solidFill>
                  <a:schemeClr val="accent6">
                    <a:lumMod val="75000"/>
                  </a:schemeClr>
                </a:solidFill>
              </a:rPr>
              <a:t>Мировая климатическая повестка и </a:t>
            </a:r>
            <a:r>
              <a:rPr lang="ru-RU" b="0" dirty="0" err="1">
                <a:solidFill>
                  <a:schemeClr val="accent6">
                    <a:lumMod val="75000"/>
                  </a:schemeClr>
                </a:solidFill>
              </a:rPr>
              <a:t>энергопереход</a:t>
            </a:r>
            <a:r>
              <a:rPr lang="ru-RU" b="0" dirty="0">
                <a:solidFill>
                  <a:schemeClr val="accent6">
                    <a:lumMod val="75000"/>
                  </a:schemeClr>
                </a:solidFill>
              </a:rPr>
              <a:t> 4.0</a:t>
            </a:r>
          </a:p>
          <a:p>
            <a:endParaRPr lang="ru-RU" sz="4400" dirty="0"/>
          </a:p>
          <a:p>
            <a:r>
              <a:rPr lang="ru-RU" sz="4400" dirty="0"/>
              <a:t>Методы декарбонизации</a:t>
            </a:r>
          </a:p>
          <a:p>
            <a:endParaRPr lang="ru-RU" b="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b="0" dirty="0">
                <a:solidFill>
                  <a:schemeClr val="accent6">
                    <a:lumMod val="75000"/>
                  </a:schemeClr>
                </a:solidFill>
              </a:rPr>
              <a:t>Перспективы для России</a:t>
            </a:r>
          </a:p>
        </p:txBody>
      </p:sp>
    </p:spTree>
    <p:extLst>
      <p:ext uri="{BB962C8B-B14F-4D97-AF65-F5344CB8AC3E}">
        <p14:creationId xmlns:p14="http://schemas.microsoft.com/office/powerpoint/2010/main" val="19139099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cDK3jTvSwOXiy_2.xl3i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byRJbqtacTT6S1b4Wzx7w"/>
</p:tagLst>
</file>

<file path=ppt/theme/theme1.xml><?xml version="1.0" encoding="utf-8"?>
<a:theme xmlns:a="http://schemas.openxmlformats.org/drawingml/2006/main" name="1_Green_Theme">
  <a:themeElements>
    <a:clrScheme name="SK_greel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D7C3C"/>
      </a:accent1>
      <a:accent2>
        <a:srgbClr val="5AB258"/>
      </a:accent2>
      <a:accent3>
        <a:srgbClr val="2375BE"/>
      </a:accent3>
      <a:accent4>
        <a:srgbClr val="2449D2"/>
      </a:accent4>
      <a:accent5>
        <a:srgbClr val="D5D5D5"/>
      </a:accent5>
      <a:accent6>
        <a:srgbClr val="C0C0C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43344E1441B3F145A9A62AA946B2F219" ma:contentTypeVersion="11" ma:contentTypeDescription="Создание документа." ma:contentTypeScope="" ma:versionID="e14ed57e3c80c63f30297b336f6d0098">
  <xsd:schema xmlns:xsd="http://www.w3.org/2001/XMLSchema" xmlns:xs="http://www.w3.org/2001/XMLSchema" xmlns:p="http://schemas.microsoft.com/office/2006/metadata/properties" xmlns:ns2="c3be862b-20de-4948-885e-d2bb0d29e367" xmlns:ns3="f371e798-62bb-4179-afd6-17efe4ccdffe" targetNamespace="http://schemas.microsoft.com/office/2006/metadata/properties" ma:root="true" ma:fieldsID="0280245d39e907c9b33709806e3b4667" ns2:_="" ns3:_="">
    <xsd:import namespace="c3be862b-20de-4948-885e-d2bb0d29e367"/>
    <xsd:import namespace="f371e798-62bb-4179-afd6-17efe4ccdf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be862b-20de-4948-885e-d2bb0d29e3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71e798-62bb-4179-afd6-17efe4ccdff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371e798-62bb-4179-afd6-17efe4ccdffe">
      <UserInfo>
        <DisplayName>Ekaterina Grushevenko</DisplayName>
        <AccountId>13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5ED6FA3-464E-49A2-9619-7366D5630937}">
  <ds:schemaRefs>
    <ds:schemaRef ds:uri="c3be862b-20de-4948-885e-d2bb0d29e367"/>
    <ds:schemaRef ds:uri="f371e798-62bb-4179-afd6-17efe4ccdf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A41044F-61B1-49C0-90E4-EB213CE5E4E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DF21EB-5C6D-4B72-9519-02C991E4F70B}">
  <ds:schemaRefs>
    <ds:schemaRef ds:uri="c3be862b-20de-4948-885e-d2bb0d29e367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purl.org/dc/dcmitype/"/>
    <ds:schemaRef ds:uri="http://schemas.openxmlformats.org/package/2006/metadata/core-properties"/>
    <ds:schemaRef ds:uri="f371e798-62bb-4179-afd6-17efe4ccdffe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10598</TotalTime>
  <Words>1660</Words>
  <Application>Microsoft Office PowerPoint</Application>
  <PresentationFormat>Широкоэкранный</PresentationFormat>
  <Paragraphs>334</Paragraphs>
  <Slides>20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4" baseType="lpstr">
      <vt:lpstr>Arial</vt:lpstr>
      <vt:lpstr>Calibri</vt:lpstr>
      <vt:lpstr>Georgia</vt:lpstr>
      <vt:lpstr>Monaco</vt:lpstr>
      <vt:lpstr>PF Centro Sans Pro Light</vt:lpstr>
      <vt:lpstr>Raleway</vt:lpstr>
      <vt:lpstr>Raleway Light</vt:lpstr>
      <vt:lpstr>Raleway Medium</vt:lpstr>
      <vt:lpstr>STIXGeneral-Regular</vt:lpstr>
      <vt:lpstr>Symbol</vt:lpstr>
      <vt:lpstr>Times New Roman</vt:lpstr>
      <vt:lpstr>Wingdings</vt:lpstr>
      <vt:lpstr>1_Green_Theme</vt:lpstr>
      <vt:lpstr>think-cell Slide</vt:lpstr>
      <vt:lpstr>Корпоративные климатические цели и стратегии декарбонизации</vt:lpstr>
      <vt:lpstr>Презентация PowerPoint</vt:lpstr>
      <vt:lpstr>Переход на низкоуглеродное развития –  крупнейшее изменение технологического уклада с начала 20 века</vt:lpstr>
      <vt:lpstr>Большинство стран мира ратифицировали Парижское соглашение</vt:lpstr>
      <vt:lpstr>На многих рынках уже введены или планируются к введению сборы / налоги на выбросы CO2</vt:lpstr>
      <vt:lpstr>Потребители во всех ключевых сегментах активно уходят от ископаемых источников энергии/ энергоносителей</vt:lpstr>
      <vt:lpstr>Инвесторы повышают требования по ESG и массово выходят из угольных и, все чаще, нефтегазовых проектов</vt:lpstr>
      <vt:lpstr>Презентация PowerPoint</vt:lpstr>
      <vt:lpstr>Презентация PowerPoint</vt:lpstr>
      <vt:lpstr>Все больше компаний берет на себя жесткие обязательства в отношении защиты климата</vt:lpstr>
      <vt:lpstr>Разработка и реализация корпоративной стратегии декарбонизации</vt:lpstr>
      <vt:lpstr>Основные подходы к  декарбонизации</vt:lpstr>
      <vt:lpstr>Методы декарбонизации</vt:lpstr>
      <vt:lpstr>одно из наиболее эффективных и дешевых способов сокращения выбросов ПГ</vt:lpstr>
      <vt:lpstr>Использование ВИЭ для энергоснабжения производств</vt:lpstr>
      <vt:lpstr>Презентация PowerPoint</vt:lpstr>
      <vt:lpstr>Текущий статус основных элементов российской системы регулирования парниковых газов</vt:lpstr>
      <vt:lpstr>Презентация PowerPoint</vt:lpstr>
      <vt:lpstr>Долгосрочные цели по сокращению выбросов парниковых газов российских нефтегазовых компаний (по состоянию на январь 2021 г.)</vt:lpstr>
      <vt:lpstr>Основные шаги для компаний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Международный опыт декарбонизации нефти и газа</dc:title>
  <dc:creator>Dmitry Filin</dc:creator>
  <cp:lastModifiedBy>Игорь Логинов</cp:lastModifiedBy>
  <cp:revision>40</cp:revision>
  <dcterms:created xsi:type="dcterms:W3CDTF">2020-12-17T22:50:59Z</dcterms:created>
  <dcterms:modified xsi:type="dcterms:W3CDTF">2021-07-17T04:00:09Z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0x01010043344E1441B3F145A9A62AA946B2F219</vt:lpwstr>
  </property>
</Properties>
</file>